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fntdata" ContentType="application/x-fontdata"/>
  <Default Extension="wdp" ContentType="image/vnd.ms-photo"/>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7" r:id="rId2"/>
    <p:sldId id="258" r:id="rId3"/>
    <p:sldId id="261" r:id="rId4"/>
    <p:sldId id="266" r:id="rId5"/>
    <p:sldId id="267" r:id="rId6"/>
    <p:sldId id="268" r:id="rId7"/>
    <p:sldId id="269" r:id="rId8"/>
    <p:sldId id="270" r:id="rId9"/>
    <p:sldId id="256" r:id="rId10"/>
    <p:sldId id="271" r:id="rId11"/>
    <p:sldId id="260" r:id="rId12"/>
    <p:sldId id="272" r:id="rId13"/>
    <p:sldId id="273" r:id="rId14"/>
    <p:sldId id="274" r:id="rId15"/>
    <p:sldId id="276" r:id="rId16"/>
    <p:sldId id="275" r:id="rId17"/>
    <p:sldId id="262" r:id="rId18"/>
    <p:sldId id="263" r:id="rId19"/>
    <p:sldId id="264" r:id="rId20"/>
    <p:sldId id="265" r:id="rId21"/>
  </p:sldIdLst>
  <p:sldSz cx="12192000" cy="6858000"/>
  <p:notesSz cx="6858000" cy="9144000"/>
  <p:embeddedFontLst>
    <p:embeddedFont>
      <p:font typeface="High Tower Text" panose="02040502050506030303" pitchFamily="18" charset="0"/>
      <p:regular r:id="rId22"/>
      <p:italic r:id="rId23"/>
    </p:embeddedFont>
    <p:embeddedFont>
      <p:font typeface="CordiaUPC" panose="020B0304020202020204" pitchFamily="34" charset="-34"/>
      <p:regular r:id="rId24"/>
      <p:bold r:id="rId25"/>
      <p:italic r:id="rId26"/>
      <p:boldItalic r:id="rId27"/>
    </p:embeddedFont>
    <p:embeddedFont>
      <p:font typeface="方正幼线简体" panose="02010600030101010101" charset="-122"/>
      <p:regular r:id="rId28"/>
    </p:embeddedFont>
    <p:embeddedFont>
      <p:font typeface="Calibri Light" panose="020F0302020204030204" pitchFamily="34" charset="0"/>
      <p:regular r:id="rId29"/>
      <p:italic r:id="rId30"/>
    </p:embeddedFont>
    <p:embeddedFont>
      <p:font typeface="微软雅黑" panose="020B0503020204020204" pitchFamily="34" charset="-122"/>
      <p:regular r:id="rId31"/>
      <p:bold r:id="rId32"/>
    </p:embeddedFont>
    <p:embeddedFont>
      <p:font typeface="Calibri" panose="020F0502020204030204" pitchFamily="34" charset="0"/>
      <p:regular r:id="rId33"/>
      <p:bold r:id="rId34"/>
      <p:italic r:id="rId35"/>
      <p:boldItalic r:id="rId36"/>
    </p:embeddedFont>
    <p:embeddedFont>
      <p:font typeface="Gulim" panose="020B0600000101010101" pitchFamily="34" charset="-127"/>
      <p:regular r:id="rId37"/>
    </p:embeddedFont>
    <p:embeddedFont>
      <p:font typeface="华文细黑" panose="02010600040101010101" pitchFamily="2" charset="-122"/>
      <p:regular r:id="rId38"/>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3"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000000"/>
    <a:srgbClr val="DEDCCD"/>
    <a:srgbClr val="FDFEFC"/>
    <a:srgbClr val="F26667"/>
    <a:srgbClr val="F8C864"/>
    <a:srgbClr val="5B9BD5"/>
    <a:srgbClr val="E2BE7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2118" autoAdjust="0"/>
    <p:restoredTop sz="94660"/>
  </p:normalViewPr>
  <p:slideViewPr>
    <p:cSldViewPr snapToGrid="0" showGuides="1">
      <p:cViewPr varScale="1">
        <p:scale>
          <a:sx n="74" d="100"/>
          <a:sy n="74" d="100"/>
        </p:scale>
        <p:origin x="288" y="78"/>
      </p:cViewPr>
      <p:guideLst>
        <p:guide orient="horz" pos="2183"/>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9"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13.fntdata"/><Relationship Id="rId42"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font" Target="fonts/font17.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font" Target="fonts/font16.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font" Target="fonts/font1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font" Target="fonts/font14.fntdata"/></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2.emf"/></Relationships>
</file>

<file path=ppt/media/hdphoto1.wdp>
</file>

<file path=ppt/media/image1.png>
</file>

<file path=ppt/media/image10.png>
</file>

<file path=ppt/media/image11.png>
</file>

<file path=ppt/media/image13.png>
</file>

<file path=ppt/media/image14.png>
</file>

<file path=ppt/media/image15.png>
</file>

<file path=ppt/media/image2.jpeg>
</file>

<file path=ppt/media/image3.png>
</file>

<file path=ppt/media/image4.png>
</file>

<file path=ppt/media/image5.png>
</file>

<file path=ppt/media/image6.pn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10545432-1828-4D90-B520-E8117378AF3A}" type="datetimeFigureOut">
              <a:rPr lang="zh-CN" altLang="en-US" smtClean="0"/>
              <a:pPr/>
              <a:t>2015/4/1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7179F6A-03A2-4761-850C-DC39094BFC91}" type="slidenum">
              <a:rPr lang="zh-CN" altLang="en-US" smtClean="0"/>
              <a:pPr/>
              <a:t>‹#›</a:t>
            </a:fld>
            <a:endParaRPr lang="zh-CN" altLang="en-US"/>
          </a:p>
        </p:txBody>
      </p:sp>
    </p:spTree>
    <p:extLst>
      <p:ext uri="{BB962C8B-B14F-4D97-AF65-F5344CB8AC3E}">
        <p14:creationId xmlns:p14="http://schemas.microsoft.com/office/powerpoint/2010/main" val="3045048710"/>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10545432-1828-4D90-B520-E8117378AF3A}" type="datetimeFigureOut">
              <a:rPr lang="zh-CN" altLang="en-US" smtClean="0"/>
              <a:pPr/>
              <a:t>2015/4/1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7179F6A-03A2-4761-850C-DC39094BFC91}" type="slidenum">
              <a:rPr lang="zh-CN" altLang="en-US" smtClean="0"/>
              <a:pPr/>
              <a:t>‹#›</a:t>
            </a:fld>
            <a:endParaRPr lang="zh-CN" altLang="en-US"/>
          </a:p>
        </p:txBody>
      </p:sp>
    </p:spTree>
    <p:extLst>
      <p:ext uri="{BB962C8B-B14F-4D97-AF65-F5344CB8AC3E}">
        <p14:creationId xmlns:p14="http://schemas.microsoft.com/office/powerpoint/2010/main" val="902749599"/>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10545432-1828-4D90-B520-E8117378AF3A}" type="datetimeFigureOut">
              <a:rPr lang="zh-CN" altLang="en-US" smtClean="0"/>
              <a:pPr/>
              <a:t>2015/4/1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7179F6A-03A2-4761-850C-DC39094BFC91}" type="slidenum">
              <a:rPr lang="zh-CN" altLang="en-US" smtClean="0"/>
              <a:pPr/>
              <a:t>‹#›</a:t>
            </a:fld>
            <a:endParaRPr lang="zh-CN" altLang="en-US"/>
          </a:p>
        </p:txBody>
      </p:sp>
    </p:spTree>
    <p:extLst>
      <p:ext uri="{BB962C8B-B14F-4D97-AF65-F5344CB8AC3E}">
        <p14:creationId xmlns:p14="http://schemas.microsoft.com/office/powerpoint/2010/main" val="347189522"/>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10545432-1828-4D90-B520-E8117378AF3A}" type="datetimeFigureOut">
              <a:rPr lang="zh-CN" altLang="en-US" smtClean="0"/>
              <a:pPr/>
              <a:t>2015/4/1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7179F6A-03A2-4761-850C-DC39094BFC91}" type="slidenum">
              <a:rPr lang="zh-CN" altLang="en-US" smtClean="0"/>
              <a:pPr/>
              <a:t>‹#›</a:t>
            </a:fld>
            <a:endParaRPr lang="zh-CN" altLang="en-US"/>
          </a:p>
        </p:txBody>
      </p:sp>
    </p:spTree>
    <p:extLst>
      <p:ext uri="{BB962C8B-B14F-4D97-AF65-F5344CB8AC3E}">
        <p14:creationId xmlns:p14="http://schemas.microsoft.com/office/powerpoint/2010/main" val="3960903136"/>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10545432-1828-4D90-B520-E8117378AF3A}" type="datetimeFigureOut">
              <a:rPr lang="zh-CN" altLang="en-US" smtClean="0"/>
              <a:pPr/>
              <a:t>2015/4/1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7179F6A-03A2-4761-850C-DC39094BFC91}" type="slidenum">
              <a:rPr lang="zh-CN" altLang="en-US" smtClean="0"/>
              <a:pPr/>
              <a:t>‹#›</a:t>
            </a:fld>
            <a:endParaRPr lang="zh-CN" altLang="en-US"/>
          </a:p>
        </p:txBody>
      </p:sp>
    </p:spTree>
    <p:extLst>
      <p:ext uri="{BB962C8B-B14F-4D97-AF65-F5344CB8AC3E}">
        <p14:creationId xmlns:p14="http://schemas.microsoft.com/office/powerpoint/2010/main" val="1202981148"/>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10545432-1828-4D90-B520-E8117378AF3A}" type="datetimeFigureOut">
              <a:rPr lang="zh-CN" altLang="en-US" smtClean="0"/>
              <a:pPr/>
              <a:t>2015/4/1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7179F6A-03A2-4761-850C-DC39094BFC91}" type="slidenum">
              <a:rPr lang="zh-CN" altLang="en-US" smtClean="0"/>
              <a:pPr/>
              <a:t>‹#›</a:t>
            </a:fld>
            <a:endParaRPr lang="zh-CN" altLang="en-US"/>
          </a:p>
        </p:txBody>
      </p:sp>
    </p:spTree>
    <p:extLst>
      <p:ext uri="{BB962C8B-B14F-4D97-AF65-F5344CB8AC3E}">
        <p14:creationId xmlns:p14="http://schemas.microsoft.com/office/powerpoint/2010/main" val="2931438112"/>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10545432-1828-4D90-B520-E8117378AF3A}" type="datetimeFigureOut">
              <a:rPr lang="zh-CN" altLang="en-US" smtClean="0"/>
              <a:pPr/>
              <a:t>2015/4/1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7179F6A-03A2-4761-850C-DC39094BFC91}" type="slidenum">
              <a:rPr lang="zh-CN" altLang="en-US" smtClean="0"/>
              <a:pPr/>
              <a:t>‹#›</a:t>
            </a:fld>
            <a:endParaRPr lang="zh-CN" altLang="en-US"/>
          </a:p>
        </p:txBody>
      </p:sp>
    </p:spTree>
    <p:extLst>
      <p:ext uri="{BB962C8B-B14F-4D97-AF65-F5344CB8AC3E}">
        <p14:creationId xmlns:p14="http://schemas.microsoft.com/office/powerpoint/2010/main" val="1858433277"/>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10545432-1828-4D90-B520-E8117378AF3A}" type="datetimeFigureOut">
              <a:rPr lang="zh-CN" altLang="en-US" smtClean="0"/>
              <a:pPr/>
              <a:t>2015/4/1</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7179F6A-03A2-4761-850C-DC39094BFC91}" type="slidenum">
              <a:rPr lang="zh-CN" altLang="en-US" smtClean="0"/>
              <a:pPr/>
              <a:t>‹#›</a:t>
            </a:fld>
            <a:endParaRPr lang="zh-CN" altLang="en-US"/>
          </a:p>
        </p:txBody>
      </p:sp>
    </p:spTree>
    <p:extLst>
      <p:ext uri="{BB962C8B-B14F-4D97-AF65-F5344CB8AC3E}">
        <p14:creationId xmlns:p14="http://schemas.microsoft.com/office/powerpoint/2010/main" val="343426636"/>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0545432-1828-4D90-B520-E8117378AF3A}" type="datetimeFigureOut">
              <a:rPr lang="zh-CN" altLang="en-US" smtClean="0"/>
              <a:pPr/>
              <a:t>2015/4/1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7179F6A-03A2-4761-850C-DC39094BFC91}" type="slidenum">
              <a:rPr lang="zh-CN" altLang="en-US" smtClean="0"/>
              <a:pPr/>
              <a:t>‹#›</a:t>
            </a:fld>
            <a:endParaRPr lang="zh-CN" altLang="en-US"/>
          </a:p>
        </p:txBody>
      </p:sp>
      <p:pic>
        <p:nvPicPr>
          <p:cNvPr id="5" name="图片 4"/>
          <p:cNvPicPr>
            <a:picLocks noChangeAspect="1"/>
          </p:cNvPicPr>
          <p:nvPr userDrawn="1"/>
        </p:nvPicPr>
        <p:blipFill rotWithShape="1">
          <a:blip r:embed="rId2" cstate="print">
            <a:extLst>
              <a:ext uri="{BEBA8EAE-BF5A-486C-A8C5-ECC9F3942E4B}">
                <a14:imgProps xmlns:a14="http://schemas.microsoft.com/office/drawing/2010/main">
                  <a14:imgLayer r:embed="rId3">
                    <a14:imgEffect>
                      <a14:artisticBlur radius="49"/>
                    </a14:imgEffect>
                  </a14:imgLayer>
                </a14:imgProps>
              </a:ext>
              <a:ext uri="{28A0092B-C50C-407E-A947-70E740481C1C}">
                <a14:useLocalDpi xmlns:a14="http://schemas.microsoft.com/office/drawing/2010/main" val="0"/>
              </a:ext>
            </a:extLst>
          </a:blip>
          <a:srcRect t="7486" b="7931"/>
          <a:stretch/>
        </p:blipFill>
        <p:spPr>
          <a:xfrm>
            <a:off x="-1" y="0"/>
            <a:ext cx="12192000" cy="6879772"/>
          </a:xfrm>
          <a:prstGeom prst="rect">
            <a:avLst/>
          </a:prstGeom>
        </p:spPr>
      </p:pic>
    </p:spTree>
    <p:extLst>
      <p:ext uri="{BB962C8B-B14F-4D97-AF65-F5344CB8AC3E}">
        <p14:creationId xmlns:p14="http://schemas.microsoft.com/office/powerpoint/2010/main" val="3143540860"/>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10545432-1828-4D90-B520-E8117378AF3A}" type="datetimeFigureOut">
              <a:rPr lang="zh-CN" altLang="en-US" smtClean="0"/>
              <a:pPr/>
              <a:t>2015/4/1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7179F6A-03A2-4761-850C-DC39094BFC91}" type="slidenum">
              <a:rPr lang="zh-CN" altLang="en-US" smtClean="0"/>
              <a:pPr/>
              <a:t>‹#›</a:t>
            </a:fld>
            <a:endParaRPr lang="zh-CN" altLang="en-US"/>
          </a:p>
        </p:txBody>
      </p:sp>
    </p:spTree>
    <p:extLst>
      <p:ext uri="{BB962C8B-B14F-4D97-AF65-F5344CB8AC3E}">
        <p14:creationId xmlns:p14="http://schemas.microsoft.com/office/powerpoint/2010/main" val="2906188307"/>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10545432-1828-4D90-B520-E8117378AF3A}" type="datetimeFigureOut">
              <a:rPr lang="zh-CN" altLang="en-US" smtClean="0"/>
              <a:pPr/>
              <a:t>2015/4/1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7179F6A-03A2-4761-850C-DC39094BFC91}" type="slidenum">
              <a:rPr lang="zh-CN" altLang="en-US" smtClean="0"/>
              <a:pPr/>
              <a:t>‹#›</a:t>
            </a:fld>
            <a:endParaRPr lang="zh-CN" altLang="en-US"/>
          </a:p>
        </p:txBody>
      </p:sp>
    </p:spTree>
    <p:extLst>
      <p:ext uri="{BB962C8B-B14F-4D97-AF65-F5344CB8AC3E}">
        <p14:creationId xmlns:p14="http://schemas.microsoft.com/office/powerpoint/2010/main" val="2349356289"/>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0545432-1828-4D90-B520-E8117378AF3A}" type="datetimeFigureOut">
              <a:rPr lang="zh-CN" altLang="en-US" smtClean="0"/>
              <a:pPr/>
              <a:t>2015/4/1</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7179F6A-03A2-4761-850C-DC39094BFC91}" type="slidenum">
              <a:rPr lang="zh-CN" altLang="en-US" smtClean="0"/>
              <a:pPr/>
              <a:t>‹#›</a:t>
            </a:fld>
            <a:endParaRPr lang="zh-CN" altLang="en-US"/>
          </a:p>
        </p:txBody>
      </p:sp>
    </p:spTree>
    <p:extLst>
      <p:ext uri="{BB962C8B-B14F-4D97-AF65-F5344CB8AC3E}">
        <p14:creationId xmlns:p14="http://schemas.microsoft.com/office/powerpoint/2010/main" val="205740236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8.jpeg"/><Relationship Id="rId5" Type="http://schemas.openxmlformats.org/officeDocument/2006/relationships/image" Target="../media/image7.png"/><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7.xml"/><Relationship Id="rId1" Type="http://schemas.openxmlformats.org/officeDocument/2006/relationships/vmlDrawing" Target="../drawings/vmlDrawing1.vml"/><Relationship Id="rId4" Type="http://schemas.openxmlformats.org/officeDocument/2006/relationships/image" Target="../media/image12.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2" cstate="print">
            <a:extLst>
              <a:ext uri="{28A0092B-C50C-407E-A947-70E740481C1C}">
                <a14:useLocalDpi xmlns:a14="http://schemas.microsoft.com/office/drawing/2010/main" val="0"/>
              </a:ext>
            </a:extLst>
          </a:blip>
          <a:srcRect t="7486" b="7931"/>
          <a:stretch/>
        </p:blipFill>
        <p:spPr>
          <a:xfrm>
            <a:off x="-1" y="0"/>
            <a:ext cx="12192000" cy="6879772"/>
          </a:xfrm>
          <a:prstGeom prst="rect">
            <a:avLst/>
          </a:prstGeom>
        </p:spPr>
      </p:pic>
      <p:sp>
        <p:nvSpPr>
          <p:cNvPr id="68" name="任意多边形 67"/>
          <p:cNvSpPr/>
          <p:nvPr/>
        </p:nvSpPr>
        <p:spPr>
          <a:xfrm>
            <a:off x="-23737" y="1537143"/>
            <a:ext cx="701222" cy="1824649"/>
          </a:xfrm>
          <a:custGeom>
            <a:avLst/>
            <a:gdLst>
              <a:gd name="connsiteX0" fmla="*/ 0 w 701222"/>
              <a:gd name="connsiteY0" fmla="*/ 0 h 1824649"/>
              <a:gd name="connsiteX1" fmla="*/ 701222 w 701222"/>
              <a:gd name="connsiteY1" fmla="*/ 0 h 1824649"/>
              <a:gd name="connsiteX2" fmla="*/ 0 w 701222"/>
              <a:gd name="connsiteY2" fmla="*/ 1824649 h 1824649"/>
            </a:gdLst>
            <a:ahLst/>
            <a:cxnLst>
              <a:cxn ang="0">
                <a:pos x="connsiteX0" y="connsiteY0"/>
              </a:cxn>
              <a:cxn ang="0">
                <a:pos x="connsiteX1" y="connsiteY1"/>
              </a:cxn>
              <a:cxn ang="0">
                <a:pos x="connsiteX2" y="connsiteY2"/>
              </a:cxn>
            </a:cxnLst>
            <a:rect l="l" t="t" r="r" b="b"/>
            <a:pathLst>
              <a:path w="701222" h="1824649">
                <a:moveTo>
                  <a:pt x="0" y="0"/>
                </a:moveTo>
                <a:lnTo>
                  <a:pt x="701222" y="0"/>
                </a:lnTo>
                <a:lnTo>
                  <a:pt x="0" y="1824649"/>
                </a:lnTo>
                <a:close/>
              </a:path>
            </a:pathLst>
          </a:custGeom>
          <a:solidFill>
            <a:srgbClr val="DEDCCD">
              <a:alpha val="7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任意多边形 69"/>
          <p:cNvSpPr/>
          <p:nvPr/>
        </p:nvSpPr>
        <p:spPr>
          <a:xfrm>
            <a:off x="-42712" y="1537142"/>
            <a:ext cx="2026362" cy="3805496"/>
          </a:xfrm>
          <a:custGeom>
            <a:avLst/>
            <a:gdLst>
              <a:gd name="connsiteX0" fmla="*/ 727420 w 2026362"/>
              <a:gd name="connsiteY0" fmla="*/ 0 h 3805496"/>
              <a:gd name="connsiteX1" fmla="*/ 2026362 w 2026362"/>
              <a:gd name="connsiteY1" fmla="*/ 0 h 3805496"/>
              <a:gd name="connsiteX2" fmla="*/ 563890 w 2026362"/>
              <a:gd name="connsiteY2" fmla="*/ 3805496 h 3805496"/>
              <a:gd name="connsiteX3" fmla="*/ 0 w 2026362"/>
              <a:gd name="connsiteY3" fmla="*/ 3805496 h 3805496"/>
              <a:gd name="connsiteX4" fmla="*/ 0 w 2026362"/>
              <a:gd name="connsiteY4" fmla="*/ 1892819 h 3805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26362" h="3805496">
                <a:moveTo>
                  <a:pt x="727420" y="0"/>
                </a:moveTo>
                <a:lnTo>
                  <a:pt x="2026362" y="0"/>
                </a:lnTo>
                <a:lnTo>
                  <a:pt x="563890" y="3805496"/>
                </a:lnTo>
                <a:lnTo>
                  <a:pt x="0" y="3805496"/>
                </a:lnTo>
                <a:lnTo>
                  <a:pt x="0" y="1892819"/>
                </a:lnTo>
                <a:close/>
              </a:path>
            </a:pathLst>
          </a:custGeom>
          <a:solidFill>
            <a:srgbClr val="F26667">
              <a:alpha val="7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平行四边形 38"/>
          <p:cNvSpPr/>
          <p:nvPr/>
        </p:nvSpPr>
        <p:spPr>
          <a:xfrm>
            <a:off x="1827511" y="1537137"/>
            <a:ext cx="2761414" cy="3805496"/>
          </a:xfrm>
          <a:prstGeom prst="parallelogram">
            <a:avLst>
              <a:gd name="adj" fmla="val 52961"/>
            </a:avLst>
          </a:prstGeom>
          <a:solidFill>
            <a:srgbClr val="F26667">
              <a:alpha val="7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任意多边形 65"/>
          <p:cNvSpPr/>
          <p:nvPr/>
        </p:nvSpPr>
        <p:spPr>
          <a:xfrm>
            <a:off x="9587293" y="1537139"/>
            <a:ext cx="2604706" cy="3805496"/>
          </a:xfrm>
          <a:custGeom>
            <a:avLst/>
            <a:gdLst>
              <a:gd name="connsiteX0" fmla="*/ 1462472 w 2604706"/>
              <a:gd name="connsiteY0" fmla="*/ 0 h 3805496"/>
              <a:gd name="connsiteX1" fmla="*/ 2604706 w 2604706"/>
              <a:gd name="connsiteY1" fmla="*/ 0 h 3805496"/>
              <a:gd name="connsiteX2" fmla="*/ 2604706 w 2604706"/>
              <a:gd name="connsiteY2" fmla="*/ 407770 h 3805496"/>
              <a:gd name="connsiteX3" fmla="*/ 1298942 w 2604706"/>
              <a:gd name="connsiteY3" fmla="*/ 3805496 h 3805496"/>
              <a:gd name="connsiteX4" fmla="*/ 0 w 2604706"/>
              <a:gd name="connsiteY4" fmla="*/ 3805496 h 3805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4706" h="3805496">
                <a:moveTo>
                  <a:pt x="1462472" y="0"/>
                </a:moveTo>
                <a:lnTo>
                  <a:pt x="2604706" y="0"/>
                </a:lnTo>
                <a:lnTo>
                  <a:pt x="2604706" y="407770"/>
                </a:lnTo>
                <a:lnTo>
                  <a:pt x="1298942" y="3805496"/>
                </a:lnTo>
                <a:lnTo>
                  <a:pt x="0" y="3805496"/>
                </a:lnTo>
                <a:close/>
              </a:path>
            </a:pathLst>
          </a:custGeom>
          <a:solidFill>
            <a:srgbClr val="F8C864">
              <a:alpha val="7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任意多边形 63"/>
          <p:cNvSpPr/>
          <p:nvPr/>
        </p:nvSpPr>
        <p:spPr>
          <a:xfrm>
            <a:off x="10876715" y="1952605"/>
            <a:ext cx="1302806" cy="3390029"/>
          </a:xfrm>
          <a:custGeom>
            <a:avLst/>
            <a:gdLst>
              <a:gd name="connsiteX0" fmla="*/ 1302806 w 1302806"/>
              <a:gd name="connsiteY0" fmla="*/ 0 h 3390029"/>
              <a:gd name="connsiteX1" fmla="*/ 1302806 w 1302806"/>
              <a:gd name="connsiteY1" fmla="*/ 3379975 h 3390029"/>
              <a:gd name="connsiteX2" fmla="*/ 1298942 w 1302806"/>
              <a:gd name="connsiteY2" fmla="*/ 3390029 h 3390029"/>
              <a:gd name="connsiteX3" fmla="*/ 0 w 1302806"/>
              <a:gd name="connsiteY3" fmla="*/ 3390029 h 3390029"/>
            </a:gdLst>
            <a:ahLst/>
            <a:cxnLst>
              <a:cxn ang="0">
                <a:pos x="connsiteX0" y="connsiteY0"/>
              </a:cxn>
              <a:cxn ang="0">
                <a:pos x="connsiteX1" y="connsiteY1"/>
              </a:cxn>
              <a:cxn ang="0">
                <a:pos x="connsiteX2" y="connsiteY2"/>
              </a:cxn>
              <a:cxn ang="0">
                <a:pos x="connsiteX3" y="connsiteY3"/>
              </a:cxn>
            </a:cxnLst>
            <a:rect l="l" t="t" r="r" b="b"/>
            <a:pathLst>
              <a:path w="1302806" h="3390029">
                <a:moveTo>
                  <a:pt x="1302806" y="0"/>
                </a:moveTo>
                <a:lnTo>
                  <a:pt x="1302806" y="3379975"/>
                </a:lnTo>
                <a:lnTo>
                  <a:pt x="1298942" y="3390029"/>
                </a:lnTo>
                <a:lnTo>
                  <a:pt x="0" y="3390029"/>
                </a:lnTo>
                <a:close/>
              </a:path>
            </a:pathLst>
          </a:custGeom>
          <a:solidFill>
            <a:srgbClr val="F26667">
              <a:alpha val="7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平行四边形 14"/>
          <p:cNvSpPr/>
          <p:nvPr/>
        </p:nvSpPr>
        <p:spPr>
          <a:xfrm>
            <a:off x="518869" y="1537141"/>
            <a:ext cx="2761414" cy="3805496"/>
          </a:xfrm>
          <a:prstGeom prst="parallelogram">
            <a:avLst>
              <a:gd name="adj" fmla="val 52961"/>
            </a:avLst>
          </a:prstGeom>
          <a:solidFill>
            <a:srgbClr val="F8C864">
              <a:alpha val="7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平行四边形 36"/>
          <p:cNvSpPr/>
          <p:nvPr/>
        </p:nvSpPr>
        <p:spPr>
          <a:xfrm>
            <a:off x="3128329" y="1537137"/>
            <a:ext cx="2761414" cy="3805496"/>
          </a:xfrm>
          <a:prstGeom prst="parallelogram">
            <a:avLst>
              <a:gd name="adj" fmla="val 52961"/>
            </a:avLst>
          </a:prstGeom>
          <a:solidFill>
            <a:srgbClr val="DEDCCD">
              <a:alpha val="7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 name="直接连接符 16"/>
          <p:cNvCxnSpPr/>
          <p:nvPr/>
        </p:nvCxnSpPr>
        <p:spPr>
          <a:xfrm>
            <a:off x="5296905" y="3889714"/>
            <a:ext cx="48526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矩形 17"/>
          <p:cNvSpPr/>
          <p:nvPr/>
        </p:nvSpPr>
        <p:spPr>
          <a:xfrm>
            <a:off x="6866533" y="3729545"/>
            <a:ext cx="1919050" cy="369332"/>
          </a:xfrm>
          <a:prstGeom prst="rect">
            <a:avLst/>
          </a:prstGeom>
          <a:solidFill>
            <a:srgbClr val="0041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a:off x="6244987" y="2055636"/>
            <a:ext cx="1498926" cy="227519"/>
          </a:xfrm>
          <a:prstGeom prst="rect">
            <a:avLst/>
          </a:prstGeom>
          <a:solidFill>
            <a:srgbClr val="0041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 name="组合 19"/>
          <p:cNvGrpSpPr/>
          <p:nvPr/>
        </p:nvGrpSpPr>
        <p:grpSpPr>
          <a:xfrm>
            <a:off x="6722171" y="2321248"/>
            <a:ext cx="2207774" cy="595479"/>
            <a:chOff x="3472814" y="3291840"/>
            <a:chExt cx="4491990" cy="1211580"/>
          </a:xfrm>
        </p:grpSpPr>
        <p:sp>
          <p:nvSpPr>
            <p:cNvPr id="21" name="圆角矩形 20"/>
            <p:cNvSpPr/>
            <p:nvPr/>
          </p:nvSpPr>
          <p:spPr>
            <a:xfrm>
              <a:off x="3472814" y="3291840"/>
              <a:ext cx="4491990" cy="1211580"/>
            </a:xfrm>
            <a:prstGeom prst="roundRect">
              <a:avLst/>
            </a:prstGeom>
            <a:solidFill>
              <a:srgbClr val="D7E3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圆角矩形 21"/>
            <p:cNvSpPr/>
            <p:nvPr/>
          </p:nvSpPr>
          <p:spPr>
            <a:xfrm>
              <a:off x="3472814" y="3291840"/>
              <a:ext cx="4491990" cy="1160145"/>
            </a:xfrm>
            <a:prstGeom prst="roundRect">
              <a:avLst/>
            </a:prstGeom>
            <a:solidFill>
              <a:srgbClr val="F7F7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任意多边形 22"/>
            <p:cNvSpPr/>
            <p:nvPr/>
          </p:nvSpPr>
          <p:spPr>
            <a:xfrm>
              <a:off x="3702881" y="3293689"/>
              <a:ext cx="1600818" cy="1045385"/>
            </a:xfrm>
            <a:custGeom>
              <a:avLst/>
              <a:gdLst>
                <a:gd name="connsiteX0" fmla="*/ 42232 w 1600818"/>
                <a:gd name="connsiteY0" fmla="*/ 0 h 1045382"/>
                <a:gd name="connsiteX1" fmla="*/ 1558587 w 1600818"/>
                <a:gd name="connsiteY1" fmla="*/ 0 h 1045382"/>
                <a:gd name="connsiteX2" fmla="*/ 1584557 w 1600818"/>
                <a:gd name="connsiteY2" fmla="*/ 83663 h 1045382"/>
                <a:gd name="connsiteX3" fmla="*/ 1600818 w 1600818"/>
                <a:gd name="connsiteY3" fmla="*/ 244973 h 1045382"/>
                <a:gd name="connsiteX4" fmla="*/ 800409 w 1600818"/>
                <a:gd name="connsiteY4" fmla="*/ 1045382 h 1045382"/>
                <a:gd name="connsiteX5" fmla="*/ 0 w 1600818"/>
                <a:gd name="connsiteY5" fmla="*/ 244973 h 1045382"/>
                <a:gd name="connsiteX6" fmla="*/ 16262 w 1600818"/>
                <a:gd name="connsiteY6" fmla="*/ 83663 h 1045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00818" h="1045382">
                  <a:moveTo>
                    <a:pt x="42232" y="0"/>
                  </a:moveTo>
                  <a:lnTo>
                    <a:pt x="1558587" y="0"/>
                  </a:lnTo>
                  <a:lnTo>
                    <a:pt x="1584557" y="83663"/>
                  </a:lnTo>
                  <a:cubicBezTo>
                    <a:pt x="1595219" y="135768"/>
                    <a:pt x="1600818" y="189717"/>
                    <a:pt x="1600818" y="244973"/>
                  </a:cubicBezTo>
                  <a:cubicBezTo>
                    <a:pt x="1600818" y="687027"/>
                    <a:pt x="1242463" y="1045382"/>
                    <a:pt x="800409" y="1045382"/>
                  </a:cubicBezTo>
                  <a:cubicBezTo>
                    <a:pt x="358355" y="1045382"/>
                    <a:pt x="0" y="687027"/>
                    <a:pt x="0" y="244973"/>
                  </a:cubicBezTo>
                  <a:cubicBezTo>
                    <a:pt x="0" y="189717"/>
                    <a:pt x="5600" y="135768"/>
                    <a:pt x="16262" y="83663"/>
                  </a:cubicBezTo>
                  <a:close/>
                </a:path>
              </a:pathLst>
            </a:custGeom>
            <a:solidFill>
              <a:srgbClr val="E2E2E2"/>
            </a:solidFill>
            <a:ln>
              <a:noFill/>
            </a:ln>
            <a:effectLst>
              <a:innerShdw blurRad="25400">
                <a:srgbClr val="BCBCBC"/>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 name="组合 23"/>
          <p:cNvGrpSpPr/>
          <p:nvPr/>
        </p:nvGrpSpPr>
        <p:grpSpPr>
          <a:xfrm>
            <a:off x="6854705" y="2071228"/>
            <a:ext cx="746223" cy="746223"/>
            <a:chOff x="1456887" y="3112770"/>
            <a:chExt cx="1518283" cy="1518283"/>
          </a:xfrm>
        </p:grpSpPr>
        <p:pic>
          <p:nvPicPr>
            <p:cNvPr id="25" name="图片 24"/>
            <p:cNvPicPr>
              <a:picLocks noChangeAspect="1"/>
            </p:cNvPicPr>
            <p:nvPr/>
          </p:nvPicPr>
          <p:blipFill rotWithShape="1">
            <a:blip r:embed="rId3"/>
            <a:srcRect l="11070" t="4903" r="13134" b="4032"/>
            <a:stretch/>
          </p:blipFill>
          <p:spPr>
            <a:xfrm>
              <a:off x="1456887" y="3112770"/>
              <a:ext cx="1518283" cy="1518283"/>
            </a:xfrm>
            <a:prstGeom prst="ellipse">
              <a:avLst/>
            </a:prstGeom>
            <a:effectLst>
              <a:outerShdw blurRad="63500" sx="102000" sy="102000" algn="ctr" rotWithShape="0">
                <a:prstClr val="black">
                  <a:alpha val="40000"/>
                </a:prstClr>
              </a:outerShdw>
            </a:effectLst>
          </p:spPr>
        </p:pic>
        <p:sp>
          <p:nvSpPr>
            <p:cNvPr id="26" name="椭圆 25"/>
            <p:cNvSpPr/>
            <p:nvPr/>
          </p:nvSpPr>
          <p:spPr>
            <a:xfrm>
              <a:off x="1913965" y="3569848"/>
              <a:ext cx="604126" cy="604126"/>
            </a:xfrm>
            <a:prstGeom prst="ellipse">
              <a:avLst/>
            </a:prstGeom>
            <a:solidFill>
              <a:srgbClr val="F842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7" name="组合 26"/>
            <p:cNvGrpSpPr/>
            <p:nvPr/>
          </p:nvGrpSpPr>
          <p:grpSpPr>
            <a:xfrm>
              <a:off x="2164660" y="3820543"/>
              <a:ext cx="102736" cy="102736"/>
              <a:chOff x="4283975" y="1685309"/>
              <a:chExt cx="316359" cy="316359"/>
            </a:xfrm>
          </p:grpSpPr>
          <p:sp>
            <p:nvSpPr>
              <p:cNvPr id="28" name="椭圆 27"/>
              <p:cNvSpPr/>
              <p:nvPr/>
            </p:nvSpPr>
            <p:spPr>
              <a:xfrm>
                <a:off x="4283975" y="1685309"/>
                <a:ext cx="316359" cy="316359"/>
              </a:xfrm>
              <a:prstGeom prst="ellipse">
                <a:avLst/>
              </a:prstGeom>
              <a:solidFill>
                <a:srgbClr val="0C0100">
                  <a:alpha val="3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任意多边形 28"/>
              <p:cNvSpPr/>
              <p:nvPr/>
            </p:nvSpPr>
            <p:spPr>
              <a:xfrm>
                <a:off x="4320210" y="1685309"/>
                <a:ext cx="243888" cy="222244"/>
              </a:xfrm>
              <a:custGeom>
                <a:avLst/>
                <a:gdLst>
                  <a:gd name="connsiteX0" fmla="*/ 121945 w 243888"/>
                  <a:gd name="connsiteY0" fmla="*/ 0 h 222244"/>
                  <a:gd name="connsiteX1" fmla="*/ 183516 w 243888"/>
                  <a:gd name="connsiteY1" fmla="*/ 12431 h 222244"/>
                  <a:gd name="connsiteX2" fmla="*/ 226691 w 243888"/>
                  <a:gd name="connsiteY2" fmla="*/ 41540 h 222244"/>
                  <a:gd name="connsiteX3" fmla="*/ 234305 w 243888"/>
                  <a:gd name="connsiteY3" fmla="*/ 52834 h 222244"/>
                  <a:gd name="connsiteX4" fmla="*/ 243888 w 243888"/>
                  <a:gd name="connsiteY4" fmla="*/ 100300 h 222244"/>
                  <a:gd name="connsiteX5" fmla="*/ 121944 w 243888"/>
                  <a:gd name="connsiteY5" fmla="*/ 222244 h 222244"/>
                  <a:gd name="connsiteX6" fmla="*/ 0 w 243888"/>
                  <a:gd name="connsiteY6" fmla="*/ 100300 h 222244"/>
                  <a:gd name="connsiteX7" fmla="*/ 9583 w 243888"/>
                  <a:gd name="connsiteY7" fmla="*/ 52834 h 222244"/>
                  <a:gd name="connsiteX8" fmla="*/ 17196 w 243888"/>
                  <a:gd name="connsiteY8" fmla="*/ 41543 h 222244"/>
                  <a:gd name="connsiteX9" fmla="*/ 60375 w 243888"/>
                  <a:gd name="connsiteY9" fmla="*/ 12431 h 222244"/>
                  <a:gd name="connsiteX10" fmla="*/ 121945 w 243888"/>
                  <a:gd name="connsiteY10" fmla="*/ 0 h 222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3888" h="222244">
                    <a:moveTo>
                      <a:pt x="121945" y="0"/>
                    </a:moveTo>
                    <a:cubicBezTo>
                      <a:pt x="143785" y="0"/>
                      <a:pt x="164591" y="4426"/>
                      <a:pt x="183516" y="12431"/>
                    </a:cubicBezTo>
                    <a:lnTo>
                      <a:pt x="226691" y="41540"/>
                    </a:lnTo>
                    <a:lnTo>
                      <a:pt x="234305" y="52834"/>
                    </a:lnTo>
                    <a:cubicBezTo>
                      <a:pt x="240476" y="67423"/>
                      <a:pt x="243888" y="83463"/>
                      <a:pt x="243888" y="100300"/>
                    </a:cubicBezTo>
                    <a:cubicBezTo>
                      <a:pt x="243888" y="167648"/>
                      <a:pt x="189292" y="222244"/>
                      <a:pt x="121944" y="222244"/>
                    </a:cubicBezTo>
                    <a:cubicBezTo>
                      <a:pt x="54596" y="222244"/>
                      <a:pt x="0" y="167648"/>
                      <a:pt x="0" y="100300"/>
                    </a:cubicBezTo>
                    <a:cubicBezTo>
                      <a:pt x="0" y="83463"/>
                      <a:pt x="3413" y="67423"/>
                      <a:pt x="9583" y="52834"/>
                    </a:cubicBezTo>
                    <a:lnTo>
                      <a:pt x="17196" y="41543"/>
                    </a:lnTo>
                    <a:lnTo>
                      <a:pt x="60375" y="12431"/>
                    </a:lnTo>
                    <a:cubicBezTo>
                      <a:pt x="79299" y="4426"/>
                      <a:pt x="100105" y="0"/>
                      <a:pt x="121945" y="0"/>
                    </a:cubicBezTo>
                    <a:close/>
                  </a:path>
                </a:pathLst>
              </a:custGeom>
              <a:solidFill>
                <a:srgbClr val="1503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p:cNvSpPr/>
              <p:nvPr/>
            </p:nvSpPr>
            <p:spPr>
              <a:xfrm>
                <a:off x="4387454" y="1687031"/>
                <a:ext cx="109400" cy="109400"/>
              </a:xfrm>
              <a:prstGeom prst="ellipse">
                <a:avLst/>
              </a:prstGeom>
              <a:solidFill>
                <a:schemeClr val="bg1">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31" name="任意多边形 30"/>
          <p:cNvSpPr/>
          <p:nvPr/>
        </p:nvSpPr>
        <p:spPr>
          <a:xfrm>
            <a:off x="8576342" y="2552874"/>
            <a:ext cx="197413" cy="138472"/>
          </a:xfrm>
          <a:custGeom>
            <a:avLst/>
            <a:gdLst>
              <a:gd name="connsiteX0" fmla="*/ 427590 w 544358"/>
              <a:gd name="connsiteY0" fmla="*/ 51613 h 381833"/>
              <a:gd name="connsiteX1" fmla="*/ 544358 w 544358"/>
              <a:gd name="connsiteY1" fmla="*/ 51613 h 381833"/>
              <a:gd name="connsiteX2" fmla="*/ 544358 w 544358"/>
              <a:gd name="connsiteY2" fmla="*/ 330219 h 381833"/>
              <a:gd name="connsiteX3" fmla="*/ 427590 w 544358"/>
              <a:gd name="connsiteY3" fmla="*/ 330219 h 381833"/>
              <a:gd name="connsiteX4" fmla="*/ 427590 w 544358"/>
              <a:gd name="connsiteY4" fmla="*/ 190917 h 381833"/>
              <a:gd name="connsiteX5" fmla="*/ 0 w 544358"/>
              <a:gd name="connsiteY5" fmla="*/ 0 h 381833"/>
              <a:gd name="connsiteX6" fmla="*/ 210620 w 544358"/>
              <a:gd name="connsiteY6" fmla="*/ 185329 h 381833"/>
              <a:gd name="connsiteX7" fmla="*/ 210620 w 544358"/>
              <a:gd name="connsiteY7" fmla="*/ 0 h 381833"/>
              <a:gd name="connsiteX8" fmla="*/ 427590 w 544358"/>
              <a:gd name="connsiteY8" fmla="*/ 190917 h 381833"/>
              <a:gd name="connsiteX9" fmla="*/ 210620 w 544358"/>
              <a:gd name="connsiteY9" fmla="*/ 381833 h 381833"/>
              <a:gd name="connsiteX10" fmla="*/ 210620 w 544358"/>
              <a:gd name="connsiteY10" fmla="*/ 196504 h 381833"/>
              <a:gd name="connsiteX11" fmla="*/ 0 w 544358"/>
              <a:gd name="connsiteY11" fmla="*/ 381833 h 381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4358" h="381833">
                <a:moveTo>
                  <a:pt x="427590" y="51613"/>
                </a:moveTo>
                <a:lnTo>
                  <a:pt x="544358" y="51613"/>
                </a:lnTo>
                <a:lnTo>
                  <a:pt x="544358" y="330219"/>
                </a:lnTo>
                <a:lnTo>
                  <a:pt x="427590" y="330219"/>
                </a:lnTo>
                <a:lnTo>
                  <a:pt x="427590" y="190917"/>
                </a:lnTo>
                <a:close/>
                <a:moveTo>
                  <a:pt x="0" y="0"/>
                </a:moveTo>
                <a:lnTo>
                  <a:pt x="210620" y="185329"/>
                </a:lnTo>
                <a:lnTo>
                  <a:pt x="210620" y="0"/>
                </a:lnTo>
                <a:lnTo>
                  <a:pt x="427590" y="190917"/>
                </a:lnTo>
                <a:lnTo>
                  <a:pt x="210620" y="381833"/>
                </a:lnTo>
                <a:lnTo>
                  <a:pt x="210620" y="196504"/>
                </a:lnTo>
                <a:lnTo>
                  <a:pt x="0" y="381833"/>
                </a:lnTo>
                <a:close/>
              </a:path>
            </a:pathLst>
          </a:custGeom>
          <a:solidFill>
            <a:srgbClr val="CAC8C9"/>
          </a:solidFill>
          <a:ln>
            <a:noFill/>
          </a:ln>
          <a:effectLst>
            <a:innerShdw blurRad="50800">
              <a:srgbClr val="989494"/>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任意多边形 31"/>
          <p:cNvSpPr/>
          <p:nvPr/>
        </p:nvSpPr>
        <p:spPr>
          <a:xfrm flipH="1">
            <a:off x="7645207" y="2552874"/>
            <a:ext cx="197413" cy="138472"/>
          </a:xfrm>
          <a:custGeom>
            <a:avLst/>
            <a:gdLst>
              <a:gd name="connsiteX0" fmla="*/ 427590 w 544358"/>
              <a:gd name="connsiteY0" fmla="*/ 51613 h 381833"/>
              <a:gd name="connsiteX1" fmla="*/ 544358 w 544358"/>
              <a:gd name="connsiteY1" fmla="*/ 51613 h 381833"/>
              <a:gd name="connsiteX2" fmla="*/ 544358 w 544358"/>
              <a:gd name="connsiteY2" fmla="*/ 330219 h 381833"/>
              <a:gd name="connsiteX3" fmla="*/ 427590 w 544358"/>
              <a:gd name="connsiteY3" fmla="*/ 330219 h 381833"/>
              <a:gd name="connsiteX4" fmla="*/ 427590 w 544358"/>
              <a:gd name="connsiteY4" fmla="*/ 190917 h 381833"/>
              <a:gd name="connsiteX5" fmla="*/ 0 w 544358"/>
              <a:gd name="connsiteY5" fmla="*/ 0 h 381833"/>
              <a:gd name="connsiteX6" fmla="*/ 210620 w 544358"/>
              <a:gd name="connsiteY6" fmla="*/ 185329 h 381833"/>
              <a:gd name="connsiteX7" fmla="*/ 210620 w 544358"/>
              <a:gd name="connsiteY7" fmla="*/ 0 h 381833"/>
              <a:gd name="connsiteX8" fmla="*/ 427590 w 544358"/>
              <a:gd name="connsiteY8" fmla="*/ 190917 h 381833"/>
              <a:gd name="connsiteX9" fmla="*/ 210620 w 544358"/>
              <a:gd name="connsiteY9" fmla="*/ 381833 h 381833"/>
              <a:gd name="connsiteX10" fmla="*/ 210620 w 544358"/>
              <a:gd name="connsiteY10" fmla="*/ 196504 h 381833"/>
              <a:gd name="connsiteX11" fmla="*/ 0 w 544358"/>
              <a:gd name="connsiteY11" fmla="*/ 381833 h 381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4358" h="381833">
                <a:moveTo>
                  <a:pt x="427590" y="51613"/>
                </a:moveTo>
                <a:lnTo>
                  <a:pt x="544358" y="51613"/>
                </a:lnTo>
                <a:lnTo>
                  <a:pt x="544358" y="330219"/>
                </a:lnTo>
                <a:lnTo>
                  <a:pt x="427590" y="330219"/>
                </a:lnTo>
                <a:lnTo>
                  <a:pt x="427590" y="190917"/>
                </a:lnTo>
                <a:close/>
                <a:moveTo>
                  <a:pt x="0" y="0"/>
                </a:moveTo>
                <a:lnTo>
                  <a:pt x="210620" y="185329"/>
                </a:lnTo>
                <a:lnTo>
                  <a:pt x="210620" y="0"/>
                </a:lnTo>
                <a:lnTo>
                  <a:pt x="427590" y="190917"/>
                </a:lnTo>
                <a:lnTo>
                  <a:pt x="210620" y="381833"/>
                </a:lnTo>
                <a:lnTo>
                  <a:pt x="210620" y="196504"/>
                </a:lnTo>
                <a:lnTo>
                  <a:pt x="0" y="381833"/>
                </a:lnTo>
                <a:close/>
              </a:path>
            </a:pathLst>
          </a:custGeom>
          <a:solidFill>
            <a:srgbClr val="CAC8C9"/>
          </a:solidFill>
          <a:ln>
            <a:noFill/>
          </a:ln>
          <a:effectLst>
            <a:innerShdw blurRad="50800">
              <a:srgbClr val="989494"/>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3" name="播放按钮"/>
          <p:cNvGrpSpPr/>
          <p:nvPr/>
        </p:nvGrpSpPr>
        <p:grpSpPr>
          <a:xfrm>
            <a:off x="7955789" y="2369659"/>
            <a:ext cx="498675" cy="498674"/>
            <a:chOff x="7223625" y="2848625"/>
            <a:chExt cx="1379417" cy="1379417"/>
          </a:xfrm>
        </p:grpSpPr>
        <p:grpSp>
          <p:nvGrpSpPr>
            <p:cNvPr id="34" name="组合 33"/>
            <p:cNvGrpSpPr/>
            <p:nvPr/>
          </p:nvGrpSpPr>
          <p:grpSpPr>
            <a:xfrm>
              <a:off x="7223625" y="2848625"/>
              <a:ext cx="1379417" cy="1379417"/>
              <a:chOff x="5982764" y="3390322"/>
              <a:chExt cx="1014615" cy="1014615"/>
            </a:xfrm>
          </p:grpSpPr>
          <p:sp>
            <p:nvSpPr>
              <p:cNvPr id="36" name="同心圆 35"/>
              <p:cNvSpPr/>
              <p:nvPr/>
            </p:nvSpPr>
            <p:spPr>
              <a:xfrm>
                <a:off x="5982764" y="3390322"/>
                <a:ext cx="1014615" cy="1014615"/>
              </a:xfrm>
              <a:prstGeom prst="donut">
                <a:avLst>
                  <a:gd name="adj" fmla="val 17391"/>
                </a:avLst>
              </a:prstGeom>
              <a:gradFill flip="none" rotWithShape="1">
                <a:gsLst>
                  <a:gs pos="0">
                    <a:srgbClr val="F1F5F6"/>
                  </a:gs>
                  <a:gs pos="47000">
                    <a:srgbClr val="FEFEFE"/>
                  </a:gs>
                  <a:gs pos="78000">
                    <a:srgbClr val="FFFFFF"/>
                  </a:gs>
                  <a:gs pos="100000">
                    <a:srgbClr val="FFFFFF"/>
                  </a:gs>
                </a:gsLst>
                <a:path path="circle">
                  <a:fillToRect l="50000" t="50000" r="50000" b="50000"/>
                </a:path>
                <a:tileRect/>
              </a:gradFill>
              <a:ln>
                <a:noFill/>
              </a:ln>
              <a:effectLst>
                <a:outerShdw blurRad="38100" algn="ctr" rotWithShape="0">
                  <a:srgbClr val="4B4B4B">
                    <a:alpha val="54902"/>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8" name="等腰三角形 37"/>
              <p:cNvSpPr/>
              <p:nvPr/>
            </p:nvSpPr>
            <p:spPr>
              <a:xfrm rot="5400000">
                <a:off x="6349139" y="3789145"/>
                <a:ext cx="381832" cy="216969"/>
              </a:xfrm>
              <a:prstGeom prst="triangle">
                <a:avLst/>
              </a:prstGeom>
              <a:solidFill>
                <a:srgbClr val="CAC8C9"/>
              </a:solidFill>
              <a:ln>
                <a:noFill/>
              </a:ln>
              <a:effectLst>
                <a:innerShdw blurRad="50800">
                  <a:srgbClr val="989494"/>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5" name="椭圆 34"/>
            <p:cNvSpPr/>
            <p:nvPr/>
          </p:nvSpPr>
          <p:spPr>
            <a:xfrm>
              <a:off x="7286670" y="2911670"/>
              <a:ext cx="1253326" cy="1253326"/>
            </a:xfrm>
            <a:prstGeom prst="ellipse">
              <a:avLst/>
            </a:prstGeom>
            <a:solidFill>
              <a:schemeClr val="accent1">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 name="组合 39"/>
          <p:cNvGrpSpPr/>
          <p:nvPr/>
        </p:nvGrpSpPr>
        <p:grpSpPr>
          <a:xfrm>
            <a:off x="5296905" y="3134065"/>
            <a:ext cx="4852610" cy="461665"/>
            <a:chOff x="3566847" y="2974522"/>
            <a:chExt cx="4852610" cy="461665"/>
          </a:xfrm>
        </p:grpSpPr>
        <p:sp>
          <p:nvSpPr>
            <p:cNvPr id="41" name="矩形 40"/>
            <p:cNvSpPr/>
            <p:nvPr/>
          </p:nvSpPr>
          <p:spPr>
            <a:xfrm>
              <a:off x="3566847" y="2974522"/>
              <a:ext cx="4852610" cy="461665"/>
            </a:xfrm>
            <a:prstGeom prst="rect">
              <a:avLst/>
            </a:prstGeom>
            <a:solidFill>
              <a:srgbClr val="1BB9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900272" y="2974522"/>
              <a:ext cx="4395755" cy="461665"/>
            </a:xfrm>
            <a:prstGeom prst="rect">
              <a:avLst/>
            </a:prstGeom>
            <a:noFill/>
          </p:spPr>
          <p:txBody>
            <a:bodyPr wrap="none" rtlCol="0">
              <a:spAutoFit/>
            </a:bodyPr>
            <a:lstStyle/>
            <a:p>
              <a:r>
                <a:rPr lang="zh-CN" altLang="en-US" sz="2400" spc="200" dirty="0" smtClean="0">
                  <a:solidFill>
                    <a:schemeClr val="bg1"/>
                  </a:solidFill>
                  <a:latin typeface="方正幼线简体" panose="03000509000000000000" pitchFamily="65" charset="-122"/>
                  <a:ea typeface="方正幼线简体" panose="03000509000000000000" pitchFamily="65" charset="-122"/>
                </a:rPr>
                <a:t>基于</a:t>
              </a:r>
              <a:r>
                <a:rPr lang="en-US" altLang="zh-CN" sz="2400" spc="200" dirty="0" smtClean="0">
                  <a:solidFill>
                    <a:schemeClr val="bg1"/>
                  </a:solidFill>
                  <a:latin typeface="方正幼线简体" panose="03000509000000000000" pitchFamily="65" charset="-122"/>
                  <a:ea typeface="方正幼线简体" panose="03000509000000000000" pitchFamily="65" charset="-122"/>
                </a:rPr>
                <a:t>O2O</a:t>
              </a:r>
              <a:r>
                <a:rPr lang="zh-CN" altLang="en-US" sz="2400" spc="200" dirty="0" smtClean="0">
                  <a:solidFill>
                    <a:schemeClr val="bg1"/>
                  </a:solidFill>
                  <a:latin typeface="方正幼线简体" panose="03000509000000000000" pitchFamily="65" charset="-122"/>
                  <a:ea typeface="方正幼线简体" panose="03000509000000000000" pitchFamily="65" charset="-122"/>
                </a:rPr>
                <a:t>的竞赛服务优化方案</a:t>
              </a:r>
              <a:endParaRPr lang="zh-CN" altLang="en-US" sz="2400" spc="200" dirty="0">
                <a:solidFill>
                  <a:schemeClr val="bg1"/>
                </a:solidFill>
                <a:latin typeface="方正幼线简体" panose="03000509000000000000" pitchFamily="65" charset="-122"/>
                <a:ea typeface="方正幼线简体" panose="03000509000000000000" pitchFamily="65" charset="-122"/>
              </a:endParaRPr>
            </a:p>
          </p:txBody>
        </p:sp>
      </p:grpSp>
      <p:sp>
        <p:nvSpPr>
          <p:cNvPr id="43" name="文本框 42"/>
          <p:cNvSpPr txBox="1"/>
          <p:nvPr/>
        </p:nvSpPr>
        <p:spPr>
          <a:xfrm>
            <a:off x="6944522" y="3729545"/>
            <a:ext cx="1834156" cy="369332"/>
          </a:xfrm>
          <a:prstGeom prst="rect">
            <a:avLst/>
          </a:prstGeom>
          <a:noFill/>
        </p:spPr>
        <p:txBody>
          <a:bodyPr wrap="none" rtlCol="0">
            <a:spAutoFit/>
          </a:bodyPr>
          <a:lstStyle/>
          <a:p>
            <a:r>
              <a:rPr lang="en-US" altLang="zh-CN" spc="200" dirty="0" smtClean="0">
                <a:solidFill>
                  <a:schemeClr val="bg1"/>
                </a:solidFill>
                <a:latin typeface="方正幼线简体" panose="03000509000000000000" pitchFamily="65" charset="-122"/>
                <a:ea typeface="方正幼线简体" panose="03000509000000000000" pitchFamily="65" charset="-122"/>
              </a:rPr>
              <a:t>2015</a:t>
            </a:r>
            <a:r>
              <a:rPr lang="zh-CN" altLang="en-US" spc="200" dirty="0" smtClean="0">
                <a:solidFill>
                  <a:schemeClr val="bg1"/>
                </a:solidFill>
                <a:latin typeface="方正幼线简体" panose="03000509000000000000" pitchFamily="65" charset="-122"/>
                <a:ea typeface="方正幼线简体" panose="03000509000000000000" pitchFamily="65" charset="-122"/>
              </a:rPr>
              <a:t>年</a:t>
            </a:r>
            <a:r>
              <a:rPr lang="en-US" altLang="zh-CN" spc="200" dirty="0">
                <a:solidFill>
                  <a:schemeClr val="bg1"/>
                </a:solidFill>
                <a:latin typeface="方正幼线简体" panose="03000509000000000000" pitchFamily="65" charset="-122"/>
                <a:ea typeface="方正幼线简体" panose="03000509000000000000" pitchFamily="65" charset="-122"/>
              </a:rPr>
              <a:t>4</a:t>
            </a:r>
            <a:r>
              <a:rPr lang="zh-CN" altLang="en-US" spc="200" dirty="0" smtClean="0">
                <a:solidFill>
                  <a:schemeClr val="bg1"/>
                </a:solidFill>
                <a:latin typeface="方正幼线简体" panose="03000509000000000000" pitchFamily="65" charset="-122"/>
                <a:ea typeface="方正幼线简体" panose="03000509000000000000" pitchFamily="65" charset="-122"/>
              </a:rPr>
              <a:t>月</a:t>
            </a:r>
            <a:r>
              <a:rPr lang="en-US" altLang="zh-CN" spc="200" dirty="0" smtClean="0">
                <a:solidFill>
                  <a:schemeClr val="bg1"/>
                </a:solidFill>
                <a:latin typeface="方正幼线简体" panose="03000509000000000000" pitchFamily="65" charset="-122"/>
                <a:ea typeface="方正幼线简体" panose="03000509000000000000" pitchFamily="65" charset="-122"/>
              </a:rPr>
              <a:t>2</a:t>
            </a:r>
            <a:r>
              <a:rPr lang="zh-CN" altLang="en-US" spc="200" dirty="0" smtClean="0">
                <a:solidFill>
                  <a:schemeClr val="bg1"/>
                </a:solidFill>
                <a:latin typeface="方正幼线简体" panose="03000509000000000000" pitchFamily="65" charset="-122"/>
                <a:ea typeface="方正幼线简体" panose="03000509000000000000" pitchFamily="65" charset="-122"/>
              </a:rPr>
              <a:t>日</a:t>
            </a:r>
            <a:endParaRPr lang="zh-CN" altLang="en-US" spc="200" dirty="0">
              <a:solidFill>
                <a:schemeClr val="bg1"/>
              </a:solidFill>
              <a:latin typeface="方正幼线简体" panose="03000509000000000000" pitchFamily="65" charset="-122"/>
              <a:ea typeface="方正幼线简体" panose="03000509000000000000" pitchFamily="65" charset="-122"/>
            </a:endParaRPr>
          </a:p>
        </p:txBody>
      </p:sp>
      <p:grpSp>
        <p:nvGrpSpPr>
          <p:cNvPr id="44" name="暂停按钮"/>
          <p:cNvGrpSpPr>
            <a:grpSpLocks noChangeAspect="1"/>
          </p:cNvGrpSpPr>
          <p:nvPr/>
        </p:nvGrpSpPr>
        <p:grpSpPr>
          <a:xfrm>
            <a:off x="7965428" y="2374612"/>
            <a:ext cx="482401" cy="482400"/>
            <a:chOff x="7404665" y="4287097"/>
            <a:chExt cx="498675" cy="498674"/>
          </a:xfrm>
        </p:grpSpPr>
        <p:sp>
          <p:nvSpPr>
            <p:cNvPr id="45" name="同心圆 44"/>
            <p:cNvSpPr/>
            <p:nvPr/>
          </p:nvSpPr>
          <p:spPr>
            <a:xfrm>
              <a:off x="7404665" y="4287097"/>
              <a:ext cx="498675" cy="498674"/>
            </a:xfrm>
            <a:prstGeom prst="donut">
              <a:avLst>
                <a:gd name="adj" fmla="val 17391"/>
              </a:avLst>
            </a:prstGeom>
            <a:gradFill flip="none" rotWithShape="1">
              <a:gsLst>
                <a:gs pos="0">
                  <a:srgbClr val="F1F5F6"/>
                </a:gs>
                <a:gs pos="47000">
                  <a:srgbClr val="FEFEFE"/>
                </a:gs>
                <a:gs pos="78000">
                  <a:srgbClr val="FFFFFF"/>
                </a:gs>
                <a:gs pos="100000">
                  <a:srgbClr val="FFFFFF"/>
                </a:gs>
              </a:gsLst>
              <a:path path="circle">
                <a:fillToRect l="50000" t="50000" r="50000" b="50000"/>
              </a:path>
              <a:tileRect/>
            </a:gradFill>
            <a:ln>
              <a:noFill/>
            </a:ln>
            <a:effectLst>
              <a:outerShdw blurRad="38100" algn="ctr" rotWithShape="0">
                <a:srgbClr val="4B4B4B">
                  <a:alpha val="54902"/>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nvGrpSpPr>
            <p:cNvPr id="46" name="组合 45"/>
            <p:cNvGrpSpPr/>
            <p:nvPr/>
          </p:nvGrpSpPr>
          <p:grpSpPr>
            <a:xfrm>
              <a:off x="7599233" y="4422111"/>
              <a:ext cx="109538" cy="228647"/>
              <a:chOff x="6846284" y="4724400"/>
              <a:chExt cx="156972" cy="327660"/>
            </a:xfrm>
          </p:grpSpPr>
          <p:sp>
            <p:nvSpPr>
              <p:cNvPr id="48" name="矩形 47"/>
              <p:cNvSpPr/>
              <p:nvPr/>
            </p:nvSpPr>
            <p:spPr>
              <a:xfrm>
                <a:off x="6846284" y="4724400"/>
                <a:ext cx="62362" cy="327660"/>
              </a:xfrm>
              <a:prstGeom prst="rect">
                <a:avLst/>
              </a:prstGeom>
              <a:solidFill>
                <a:srgbClr val="C8C6C7"/>
              </a:solidFill>
              <a:ln>
                <a:noFill/>
              </a:ln>
              <a:effectLst>
                <a:innerShdw blurRad="25400">
                  <a:prstClr val="black">
                    <a:alpha val="67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p:cNvSpPr/>
              <p:nvPr/>
            </p:nvSpPr>
            <p:spPr>
              <a:xfrm>
                <a:off x="6940894" y="4724400"/>
                <a:ext cx="62362" cy="327660"/>
              </a:xfrm>
              <a:prstGeom prst="rect">
                <a:avLst/>
              </a:prstGeom>
              <a:solidFill>
                <a:srgbClr val="C8C6C7"/>
              </a:solidFill>
              <a:ln>
                <a:noFill/>
              </a:ln>
              <a:effectLst>
                <a:innerShdw blurRad="25400">
                  <a:prstClr val="black">
                    <a:alpha val="67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7" name="椭圆 46"/>
            <p:cNvSpPr/>
            <p:nvPr/>
          </p:nvSpPr>
          <p:spPr>
            <a:xfrm>
              <a:off x="7427456" y="4309889"/>
              <a:ext cx="453092" cy="453091"/>
            </a:xfrm>
            <a:prstGeom prst="ellipse">
              <a:avLst/>
            </a:prstGeom>
            <a:solidFill>
              <a:schemeClr val="accent1">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4102166150"/>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33"/>
                    </p:tgtEl>
                  </p:cond>
                </p:stCondLst>
                <p:endSync evt="end" delay="0">
                  <p:rtn val="all"/>
                </p:endSync>
                <p:childTnLst>
                  <p:par>
                    <p:cTn id="3" fill="hold">
                      <p:stCondLst>
                        <p:cond delay="0"/>
                      </p:stCondLst>
                      <p:childTnLst>
                        <p:par>
                          <p:cTn id="4" fill="hold">
                            <p:stCondLst>
                              <p:cond delay="0"/>
                            </p:stCondLst>
                            <p:childTnLst>
                              <p:par>
                                <p:cTn id="5" presetID="6" presetClass="emph" presetSubtype="0" fill="hold" nodeType="withEffect">
                                  <p:stCondLst>
                                    <p:cond delay="0"/>
                                  </p:stCondLst>
                                  <p:childTnLst>
                                    <p:animScale>
                                      <p:cBhvr>
                                        <p:cTn id="6" dur="100" fill="hold"/>
                                        <p:tgtEl>
                                          <p:spTgt spid="33"/>
                                        </p:tgtEl>
                                      </p:cBhvr>
                                      <p:by x="97000" y="97000"/>
                                    </p:animScale>
                                  </p:childTnLst>
                                </p:cTn>
                              </p:par>
                              <p:par>
                                <p:cTn id="7" presetID="1" presetClass="exit" presetSubtype="0" fill="hold" nodeType="withEffect">
                                  <p:stCondLst>
                                    <p:cond delay="100"/>
                                  </p:stCondLst>
                                  <p:childTnLst>
                                    <p:set>
                                      <p:cBhvr>
                                        <p:cTn id="8" dur="1" fill="hold">
                                          <p:stCondLst>
                                            <p:cond delay="0"/>
                                          </p:stCondLst>
                                        </p:cTn>
                                        <p:tgtEl>
                                          <p:spTgt spid="33"/>
                                        </p:tgtEl>
                                        <p:attrNameLst>
                                          <p:attrName>style.visibility</p:attrName>
                                        </p:attrNameLst>
                                      </p:cBhvr>
                                      <p:to>
                                        <p:strVal val="hidden"/>
                                      </p:to>
                                    </p:set>
                                  </p:childTnLst>
                                </p:cTn>
                              </p:par>
                              <p:par>
                                <p:cTn id="9" presetID="1" presetClass="entr" presetSubtype="0" fill="hold" nodeType="withEffect">
                                  <p:stCondLst>
                                    <p:cond delay="100"/>
                                  </p:stCondLst>
                                  <p:childTnLst>
                                    <p:set>
                                      <p:cBhvr>
                                        <p:cTn id="10" dur="1" fill="hold">
                                          <p:stCondLst>
                                            <p:cond delay="0"/>
                                          </p:stCondLst>
                                        </p:cTn>
                                        <p:tgtEl>
                                          <p:spTgt spid="44"/>
                                        </p:tgtEl>
                                        <p:attrNameLst>
                                          <p:attrName>style.visibility</p:attrName>
                                        </p:attrNameLst>
                                      </p:cBhvr>
                                      <p:to>
                                        <p:strVal val="visible"/>
                                      </p:to>
                                    </p:set>
                                  </p:childTnLst>
                                </p:cTn>
                              </p:par>
                              <p:par>
                                <p:cTn id="11" presetID="6" presetClass="emph" presetSubtype="0" fill="hold" nodeType="withEffect">
                                  <p:stCondLst>
                                    <p:cond delay="100"/>
                                  </p:stCondLst>
                                  <p:childTnLst>
                                    <p:animScale>
                                      <p:cBhvr>
                                        <p:cTn id="12" dur="100" fill="hold"/>
                                        <p:tgtEl>
                                          <p:spTgt spid="44"/>
                                        </p:tgtEl>
                                      </p:cBhvr>
                                      <p:by x="103000" y="103000"/>
                                    </p:animScale>
                                  </p:childTnLst>
                                </p:cTn>
                              </p:par>
                              <p:par>
                                <p:cTn id="13" presetID="8" presetClass="emph" presetSubtype="0" repeatCount="indefinite" fill="hold" nodeType="withEffect">
                                  <p:stCondLst>
                                    <p:cond delay="0"/>
                                  </p:stCondLst>
                                  <p:endCondLst>
                                    <p:cond evt="onNext" delay="0">
                                      <p:tgtEl>
                                        <p:sldTgt/>
                                      </p:tgtEl>
                                    </p:cond>
                                  </p:endCondLst>
                                  <p:childTnLst>
                                    <p:animRot by="21600000">
                                      <p:cBhvr>
                                        <p:cTn id="14" dur="3000" fill="hold"/>
                                        <p:tgtEl>
                                          <p:spTgt spid="24"/>
                                        </p:tgtEl>
                                        <p:attrNameLst>
                                          <p:attrName>r</p:attrName>
                                        </p:attrNameLst>
                                      </p:cBhvr>
                                    </p:animRot>
                                  </p:childTnLst>
                                </p:cTn>
                              </p:par>
                            </p:childTnLst>
                          </p:cTn>
                        </p:par>
                      </p:childTnLst>
                    </p:cTn>
                  </p:par>
                </p:childTnLst>
              </p:cTn>
              <p:nextCondLst>
                <p:cond evt="onClick" delay="0">
                  <p:tgtEl>
                    <p:spTgt spid="33"/>
                  </p:tgtEl>
                </p:cond>
              </p:nextCondLst>
            </p:seq>
            <p:seq concurrent="1" nextAc="seek">
              <p:cTn id="15" restart="whenNotActive" fill="hold" evtFilter="cancelBubble" nodeType="interactiveSeq">
                <p:stCondLst>
                  <p:cond evt="onClick" delay="0">
                    <p:tgtEl>
                      <p:spTgt spid="44"/>
                    </p:tgtEl>
                  </p:cond>
                </p:stCondLst>
                <p:endSync evt="end" delay="0">
                  <p:rtn val="all"/>
                </p:endSync>
                <p:childTnLst>
                  <p:par>
                    <p:cTn id="16" fill="hold">
                      <p:stCondLst>
                        <p:cond delay="0"/>
                      </p:stCondLst>
                      <p:childTnLst>
                        <p:par>
                          <p:cTn id="17" fill="hold">
                            <p:stCondLst>
                              <p:cond delay="0"/>
                            </p:stCondLst>
                            <p:childTnLst>
                              <p:par>
                                <p:cTn id="18" presetID="1" presetClass="exit" presetSubtype="0" fill="hold" nodeType="withEffect">
                                  <p:stCondLst>
                                    <p:cond delay="0"/>
                                  </p:stCondLst>
                                  <p:childTnLst>
                                    <p:set>
                                      <p:cBhvr>
                                        <p:cTn id="19" dur="1" fill="hold">
                                          <p:stCondLst>
                                            <p:cond delay="0"/>
                                          </p:stCondLst>
                                        </p:cTn>
                                        <p:tgtEl>
                                          <p:spTgt spid="44"/>
                                        </p:tgtEl>
                                        <p:attrNameLst>
                                          <p:attrName>style.visibility</p:attrName>
                                        </p:attrNameLst>
                                      </p:cBhvr>
                                      <p:to>
                                        <p:strVal val="hidden"/>
                                      </p:to>
                                    </p:set>
                                  </p:childTnLst>
                                </p:cTn>
                              </p:par>
                              <p:par>
                                <p:cTn id="20" presetID="1" presetClass="entr" presetSubtype="0" fill="hold" nodeType="withEffect">
                                  <p:stCondLst>
                                    <p:cond delay="0"/>
                                  </p:stCondLst>
                                  <p:childTnLst>
                                    <p:set>
                                      <p:cBhvr>
                                        <p:cTn id="21" dur="1" fill="hold">
                                          <p:stCondLst>
                                            <p:cond delay="0"/>
                                          </p:stCondLst>
                                        </p:cTn>
                                        <p:tgtEl>
                                          <p:spTgt spid="33"/>
                                        </p:tgtEl>
                                        <p:attrNameLst>
                                          <p:attrName>style.visibility</p:attrName>
                                        </p:attrNameLst>
                                      </p:cBhvr>
                                      <p:to>
                                        <p:strVal val="visible"/>
                                      </p:to>
                                    </p:set>
                                  </p:childTnLst>
                                </p:cTn>
                              </p:par>
                            </p:childTnLst>
                          </p:cTn>
                        </p:par>
                      </p:childTnLst>
                    </p:cTn>
                  </p:par>
                </p:childTnLst>
              </p:cTn>
              <p:nextCondLst>
                <p:cond evt="onClick" delay="0">
                  <p:tgtEl>
                    <p:spTgt spid="44"/>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任意多边形 7"/>
          <p:cNvSpPr/>
          <p:nvPr/>
        </p:nvSpPr>
        <p:spPr>
          <a:xfrm>
            <a:off x="941296" y="2152640"/>
            <a:ext cx="3359846" cy="4477857"/>
          </a:xfrm>
          <a:custGeom>
            <a:avLst/>
            <a:gdLst/>
            <a:ahLst/>
            <a:cxnLst/>
            <a:rect l="l" t="t" r="r" b="b"/>
            <a:pathLst>
              <a:path w="3514793" h="4464471">
                <a:moveTo>
                  <a:pt x="1782224" y="1139730"/>
                </a:moveTo>
                <a:cubicBezTo>
                  <a:pt x="1555984" y="1139730"/>
                  <a:pt x="1386067" y="1203823"/>
                  <a:pt x="1272472" y="1332008"/>
                </a:cubicBezTo>
                <a:cubicBezTo>
                  <a:pt x="1158877" y="1460194"/>
                  <a:pt x="1101083" y="1648849"/>
                  <a:pt x="1099089" y="1897972"/>
                </a:cubicBezTo>
                <a:lnTo>
                  <a:pt x="1219441" y="1897972"/>
                </a:lnTo>
                <a:cubicBezTo>
                  <a:pt x="1219441" y="1786593"/>
                  <a:pt x="1229854" y="1693524"/>
                  <a:pt x="1250680" y="1618765"/>
                </a:cubicBezTo>
                <a:cubicBezTo>
                  <a:pt x="1271506" y="1544005"/>
                  <a:pt x="1304305" y="1480039"/>
                  <a:pt x="1349075" y="1426866"/>
                </a:cubicBezTo>
                <a:cubicBezTo>
                  <a:pt x="1393845" y="1373693"/>
                  <a:pt x="1451861" y="1332103"/>
                  <a:pt x="1523122" y="1302099"/>
                </a:cubicBezTo>
                <a:cubicBezTo>
                  <a:pt x="1594384" y="1272093"/>
                  <a:pt x="1680751" y="1257091"/>
                  <a:pt x="1782224" y="1257091"/>
                </a:cubicBezTo>
                <a:cubicBezTo>
                  <a:pt x="1857837" y="1257091"/>
                  <a:pt x="1928980" y="1267093"/>
                  <a:pt x="1995653" y="1287096"/>
                </a:cubicBezTo>
                <a:cubicBezTo>
                  <a:pt x="2062325" y="1307099"/>
                  <a:pt x="2118830" y="1336107"/>
                  <a:pt x="2165166" y="1374120"/>
                </a:cubicBezTo>
                <a:cubicBezTo>
                  <a:pt x="2211503" y="1412133"/>
                  <a:pt x="2248091" y="1459395"/>
                  <a:pt x="2274931" y="1515907"/>
                </a:cubicBezTo>
                <a:cubicBezTo>
                  <a:pt x="2301771" y="1572420"/>
                  <a:pt x="2315191" y="1637977"/>
                  <a:pt x="2315191" y="1712577"/>
                </a:cubicBezTo>
                <a:cubicBezTo>
                  <a:pt x="2315191" y="1787811"/>
                  <a:pt x="2298527" y="1858290"/>
                  <a:pt x="2265199" y="1924013"/>
                </a:cubicBezTo>
                <a:cubicBezTo>
                  <a:pt x="2231870" y="1989735"/>
                  <a:pt x="2187077" y="2052190"/>
                  <a:pt x="2130817" y="2111377"/>
                </a:cubicBezTo>
                <a:cubicBezTo>
                  <a:pt x="2074558" y="2170564"/>
                  <a:pt x="2009634" y="2228002"/>
                  <a:pt x="1936046" y="2283692"/>
                </a:cubicBezTo>
                <a:cubicBezTo>
                  <a:pt x="1862458" y="2339382"/>
                  <a:pt x="1784170" y="2397152"/>
                  <a:pt x="1701182" y="2457004"/>
                </a:cubicBezTo>
                <a:cubicBezTo>
                  <a:pt x="1633892" y="2502296"/>
                  <a:pt x="1561823" y="2552399"/>
                  <a:pt x="1484975" y="2607313"/>
                </a:cubicBezTo>
                <a:cubicBezTo>
                  <a:pt x="1408127" y="2662227"/>
                  <a:pt x="1337720" y="2721137"/>
                  <a:pt x="1273754" y="2784043"/>
                </a:cubicBezTo>
                <a:cubicBezTo>
                  <a:pt x="1209787" y="2846949"/>
                  <a:pt x="1158220" y="2914540"/>
                  <a:pt x="1119053" y="2986814"/>
                </a:cubicBezTo>
                <a:cubicBezTo>
                  <a:pt x="1079885" y="3059089"/>
                  <a:pt x="1061519" y="3150203"/>
                  <a:pt x="1063956" y="3260158"/>
                </a:cubicBezTo>
                <a:lnTo>
                  <a:pt x="2489239" y="3260158"/>
                </a:lnTo>
                <a:lnTo>
                  <a:pt x="2489239" y="3142797"/>
                </a:lnTo>
                <a:lnTo>
                  <a:pt x="1183691" y="3142797"/>
                </a:lnTo>
                <a:cubicBezTo>
                  <a:pt x="1190718" y="3082122"/>
                  <a:pt x="1225012" y="3016273"/>
                  <a:pt x="1286572" y="2945249"/>
                </a:cubicBezTo>
                <a:cubicBezTo>
                  <a:pt x="1348133" y="2874224"/>
                  <a:pt x="1425298" y="2803675"/>
                  <a:pt x="1518066" y="2733600"/>
                </a:cubicBezTo>
                <a:cubicBezTo>
                  <a:pt x="1610835" y="2663525"/>
                  <a:pt x="1710091" y="2593078"/>
                  <a:pt x="1815837" y="2522260"/>
                </a:cubicBezTo>
                <a:cubicBezTo>
                  <a:pt x="1921582" y="2451441"/>
                  <a:pt x="2020119" y="2375883"/>
                  <a:pt x="2111447" y="2295585"/>
                </a:cubicBezTo>
                <a:cubicBezTo>
                  <a:pt x="2202775" y="2215287"/>
                  <a:pt x="2279631" y="2127298"/>
                  <a:pt x="2342015" y="2031617"/>
                </a:cubicBezTo>
                <a:cubicBezTo>
                  <a:pt x="2404399" y="1935937"/>
                  <a:pt x="2435591" y="1829590"/>
                  <a:pt x="2435591" y="1712577"/>
                </a:cubicBezTo>
                <a:cubicBezTo>
                  <a:pt x="2435591" y="1618037"/>
                  <a:pt x="2418270" y="1535088"/>
                  <a:pt x="2383628" y="1463731"/>
                </a:cubicBezTo>
                <a:cubicBezTo>
                  <a:pt x="2348986" y="1392374"/>
                  <a:pt x="2302238" y="1332515"/>
                  <a:pt x="2243383" y="1284152"/>
                </a:cubicBezTo>
                <a:cubicBezTo>
                  <a:pt x="2184529" y="1235790"/>
                  <a:pt x="2115032" y="1199629"/>
                  <a:pt x="2034892" y="1175669"/>
                </a:cubicBezTo>
                <a:cubicBezTo>
                  <a:pt x="1954752" y="1151710"/>
                  <a:pt x="1870529" y="1139730"/>
                  <a:pt x="1782224" y="1139730"/>
                </a:cubicBezTo>
                <a:close/>
                <a:moveTo>
                  <a:pt x="81965" y="0"/>
                </a:moveTo>
                <a:lnTo>
                  <a:pt x="3432828" y="0"/>
                </a:lnTo>
                <a:cubicBezTo>
                  <a:pt x="3478096" y="0"/>
                  <a:pt x="3514793" y="36697"/>
                  <a:pt x="3514793" y="81965"/>
                </a:cubicBezTo>
                <a:lnTo>
                  <a:pt x="3514793" y="4382506"/>
                </a:lnTo>
                <a:cubicBezTo>
                  <a:pt x="3514793" y="4427774"/>
                  <a:pt x="3478096" y="4464471"/>
                  <a:pt x="3432828" y="4464471"/>
                </a:cubicBezTo>
                <a:lnTo>
                  <a:pt x="81965" y="4464471"/>
                </a:lnTo>
                <a:cubicBezTo>
                  <a:pt x="36697" y="4464471"/>
                  <a:pt x="0" y="4427774"/>
                  <a:pt x="0" y="4382506"/>
                </a:cubicBezTo>
                <a:lnTo>
                  <a:pt x="0" y="81965"/>
                </a:lnTo>
                <a:cubicBezTo>
                  <a:pt x="0" y="36697"/>
                  <a:pt x="36697" y="0"/>
                  <a:pt x="81965" y="0"/>
                </a:cubicBezTo>
                <a:close/>
              </a:path>
            </a:pathLst>
          </a:custGeom>
          <a:solidFill>
            <a:srgbClr val="F8C864"/>
          </a:solidFill>
          <a:ln>
            <a:noFill/>
          </a:ln>
          <a:effectLst>
            <a:outerShdw blurRad="368300" dist="101600" dir="10800000" sx="98000" sy="98000" algn="r" rotWithShape="0">
              <a:prstClr val="black">
                <a:alpha val="79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 name="圆角矩形 6"/>
          <p:cNvSpPr/>
          <p:nvPr/>
        </p:nvSpPr>
        <p:spPr>
          <a:xfrm>
            <a:off x="4456088" y="227503"/>
            <a:ext cx="6794618" cy="6402994"/>
          </a:xfrm>
          <a:prstGeom prst="roundRect">
            <a:avLst>
              <a:gd name="adj" fmla="val 1536"/>
            </a:avLst>
          </a:prstGeom>
          <a:solidFill>
            <a:schemeClr val="bg1">
              <a:alpha val="29000"/>
            </a:schemeClr>
          </a:solidFill>
          <a:ln>
            <a:noFill/>
          </a:ln>
          <a:effectLst>
            <a:outerShdw blurRad="292100" dist="38100" sx="102000" sy="102000" algn="l"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文本框 22"/>
          <p:cNvSpPr txBox="1"/>
          <p:nvPr/>
        </p:nvSpPr>
        <p:spPr>
          <a:xfrm>
            <a:off x="1383731" y="751736"/>
            <a:ext cx="2474971" cy="707886"/>
          </a:xfrm>
          <a:prstGeom prst="rect">
            <a:avLst/>
          </a:prstGeom>
          <a:noFill/>
        </p:spPr>
        <p:txBody>
          <a:bodyPr wrap="square" rtlCol="0">
            <a:spAutoFit/>
          </a:bodyPr>
          <a:lstStyle/>
          <a:p>
            <a:pPr algn="ctr"/>
            <a:r>
              <a:rPr lang="en-US" altLang="zh-CN" sz="4000" dirty="0" smtClean="0">
                <a:solidFill>
                  <a:schemeClr val="bg1"/>
                </a:solidFill>
                <a:latin typeface="Gulim" panose="020B0600000101010101" pitchFamily="34" charset="-127"/>
                <a:ea typeface="Gulim" panose="020B0600000101010101" pitchFamily="34" charset="-127"/>
              </a:rPr>
              <a:t>SWOT</a:t>
            </a:r>
            <a:endParaRPr lang="zh-CN" altLang="en-US" sz="4000" dirty="0">
              <a:solidFill>
                <a:schemeClr val="bg1"/>
              </a:solidFill>
              <a:latin typeface="Gulim" panose="020B0600000101010101" pitchFamily="34" charset="-127"/>
              <a:ea typeface="Gulim" panose="020B0600000101010101" pitchFamily="34" charset="-127"/>
            </a:endParaRPr>
          </a:p>
        </p:txBody>
      </p:sp>
      <p:sp>
        <p:nvSpPr>
          <p:cNvPr id="24" name="圆角矩形 23"/>
          <p:cNvSpPr/>
          <p:nvPr/>
        </p:nvSpPr>
        <p:spPr>
          <a:xfrm>
            <a:off x="941294" y="240890"/>
            <a:ext cx="3359847" cy="17295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4" name="表格 3"/>
          <p:cNvGraphicFramePr>
            <a:graphicFrameLocks noGrp="1"/>
          </p:cNvGraphicFramePr>
          <p:nvPr>
            <p:extLst>
              <p:ext uri="{D42A27DB-BD31-4B8C-83A1-F6EECF244321}">
                <p14:modId xmlns:p14="http://schemas.microsoft.com/office/powerpoint/2010/main" val="527705829"/>
              </p:ext>
            </p:extLst>
          </p:nvPr>
        </p:nvGraphicFramePr>
        <p:xfrm>
          <a:off x="4456089" y="240889"/>
          <a:ext cx="6794619" cy="6389607"/>
        </p:xfrm>
        <a:graphic>
          <a:graphicData uri="http://schemas.openxmlformats.org/drawingml/2006/table">
            <a:tbl>
              <a:tblPr firstRow="1" firstCol="1" bandRow="1">
                <a:tableStyleId>{5C22544A-7EE6-4342-B048-85BDC9FD1C3A}</a:tableStyleId>
              </a:tblPr>
              <a:tblGrid>
                <a:gridCol w="2327030"/>
                <a:gridCol w="2327030"/>
                <a:gridCol w="2140559"/>
              </a:tblGrid>
              <a:tr h="260322">
                <a:tc rowSpan="2">
                  <a:txBody>
                    <a:bodyPr/>
                    <a:lstStyle/>
                    <a:p>
                      <a:pPr algn="just">
                        <a:lnSpc>
                          <a:spcPts val="2000"/>
                        </a:lnSpc>
                        <a:spcAft>
                          <a:spcPts val="0"/>
                        </a:spcAft>
                      </a:pPr>
                      <a:r>
                        <a:rPr lang="en-US" sz="600" kern="100" cap="all" dirty="0">
                          <a:effectLst/>
                        </a:rPr>
                        <a:t>           </a:t>
                      </a:r>
                      <a:endParaRPr lang="zh-CN" sz="500" kern="100" dirty="0">
                        <a:effectLst/>
                      </a:endParaRPr>
                    </a:p>
                    <a:p>
                      <a:pPr algn="just">
                        <a:lnSpc>
                          <a:spcPts val="2000"/>
                        </a:lnSpc>
                        <a:spcAft>
                          <a:spcPts val="0"/>
                        </a:spcAft>
                      </a:pPr>
                      <a:r>
                        <a:rPr lang="en-US" sz="600" kern="100" cap="all" dirty="0">
                          <a:effectLst/>
                        </a:rPr>
                        <a:t>           </a:t>
                      </a:r>
                      <a:endParaRPr lang="zh-CN" sz="1200" kern="100" dirty="0">
                        <a:solidFill>
                          <a:schemeClr val="dk1"/>
                        </a:solidFill>
                        <a:effectLst/>
                        <a:latin typeface="+mn-lt"/>
                        <a:ea typeface="+mn-ea"/>
                        <a:cs typeface="+mn-cs"/>
                      </a:endParaRPr>
                    </a:p>
                    <a:p>
                      <a:pPr indent="838200" algn="just">
                        <a:lnSpc>
                          <a:spcPts val="2000"/>
                        </a:lnSpc>
                        <a:spcAft>
                          <a:spcPts val="0"/>
                        </a:spcAft>
                      </a:pPr>
                      <a:r>
                        <a:rPr lang="zh-CN" sz="1200" kern="100" dirty="0">
                          <a:solidFill>
                            <a:schemeClr val="dk1"/>
                          </a:solidFill>
                          <a:effectLst/>
                          <a:latin typeface="+mn-lt"/>
                          <a:ea typeface="+mn-ea"/>
                          <a:cs typeface="+mn-cs"/>
                        </a:rPr>
                        <a:t>内部因素</a:t>
                      </a:r>
                    </a:p>
                    <a:p>
                      <a:pPr algn="just">
                        <a:lnSpc>
                          <a:spcPts val="2000"/>
                        </a:lnSpc>
                        <a:spcAft>
                          <a:spcPts val="0"/>
                        </a:spcAft>
                      </a:pPr>
                      <a:r>
                        <a:rPr lang="en-US" sz="1200" kern="100" dirty="0">
                          <a:solidFill>
                            <a:schemeClr val="dk1"/>
                          </a:solidFill>
                          <a:effectLst/>
                          <a:latin typeface="+mn-lt"/>
                          <a:ea typeface="+mn-ea"/>
                          <a:cs typeface="+mn-cs"/>
                        </a:rPr>
                        <a:t> </a:t>
                      </a:r>
                      <a:endParaRPr lang="zh-CN" sz="1200" kern="100" dirty="0">
                        <a:solidFill>
                          <a:schemeClr val="dk1"/>
                        </a:solidFill>
                        <a:effectLst/>
                        <a:latin typeface="+mn-lt"/>
                        <a:ea typeface="+mn-ea"/>
                        <a:cs typeface="+mn-cs"/>
                      </a:endParaRPr>
                    </a:p>
                    <a:p>
                      <a:pPr algn="just">
                        <a:lnSpc>
                          <a:spcPts val="2000"/>
                        </a:lnSpc>
                        <a:spcAft>
                          <a:spcPts val="0"/>
                        </a:spcAft>
                      </a:pPr>
                      <a:r>
                        <a:rPr lang="en-US" sz="1200" kern="100" dirty="0">
                          <a:solidFill>
                            <a:schemeClr val="dk1"/>
                          </a:solidFill>
                          <a:effectLst/>
                          <a:latin typeface="+mn-lt"/>
                          <a:ea typeface="+mn-ea"/>
                          <a:cs typeface="+mn-cs"/>
                        </a:rPr>
                        <a:t> </a:t>
                      </a:r>
                      <a:endParaRPr lang="zh-CN" sz="1200" kern="100" dirty="0">
                        <a:solidFill>
                          <a:schemeClr val="dk1"/>
                        </a:solidFill>
                        <a:effectLst/>
                        <a:latin typeface="+mn-lt"/>
                        <a:ea typeface="+mn-ea"/>
                        <a:cs typeface="+mn-cs"/>
                      </a:endParaRPr>
                    </a:p>
                    <a:p>
                      <a:pPr algn="just">
                        <a:lnSpc>
                          <a:spcPts val="2000"/>
                        </a:lnSpc>
                        <a:spcAft>
                          <a:spcPts val="0"/>
                        </a:spcAft>
                      </a:pPr>
                      <a:r>
                        <a:rPr lang="zh-CN" sz="1200" kern="100" dirty="0">
                          <a:solidFill>
                            <a:schemeClr val="dk1"/>
                          </a:solidFill>
                          <a:effectLst/>
                          <a:latin typeface="+mn-lt"/>
                          <a:ea typeface="+mn-ea"/>
                          <a:cs typeface="+mn-cs"/>
                        </a:rPr>
                        <a:t>外部因素</a:t>
                      </a:r>
                    </a:p>
                  </a:txBody>
                  <a:tcPr marL="32426" marR="32426" marT="0" marB="0"/>
                </a:tc>
                <a:tc>
                  <a:txBody>
                    <a:bodyPr/>
                    <a:lstStyle/>
                    <a:p>
                      <a:pPr marL="0" algn="ctr" defTabSz="914400" rtl="0" eaLnBrk="1" latinLnBrk="0" hangingPunct="1">
                        <a:lnSpc>
                          <a:spcPts val="2000"/>
                        </a:lnSpc>
                        <a:spcAft>
                          <a:spcPts val="0"/>
                        </a:spcAft>
                      </a:pPr>
                      <a:r>
                        <a:rPr lang="zh-CN" sz="1800" b="1" kern="100" cap="all" dirty="0">
                          <a:solidFill>
                            <a:schemeClr val="lt1"/>
                          </a:solidFill>
                          <a:effectLst/>
                          <a:latin typeface="+mn-lt"/>
                          <a:ea typeface="+mn-ea"/>
                          <a:cs typeface="+mn-cs"/>
                        </a:rPr>
                        <a:t>优势</a:t>
                      </a:r>
                      <a:r>
                        <a:rPr lang="en-US" sz="1800" b="1" kern="100" cap="all" dirty="0">
                          <a:solidFill>
                            <a:schemeClr val="lt1"/>
                          </a:solidFill>
                          <a:effectLst/>
                          <a:latin typeface="+mn-lt"/>
                          <a:ea typeface="+mn-ea"/>
                          <a:cs typeface="+mn-cs"/>
                        </a:rPr>
                        <a:t>S</a:t>
                      </a:r>
                      <a:endParaRPr lang="zh-CN" sz="1800" b="1" kern="100" cap="all" dirty="0">
                        <a:solidFill>
                          <a:schemeClr val="lt1"/>
                        </a:solidFill>
                        <a:effectLst/>
                        <a:latin typeface="+mn-lt"/>
                        <a:ea typeface="+mn-ea"/>
                        <a:cs typeface="+mn-cs"/>
                      </a:endParaRPr>
                    </a:p>
                  </a:txBody>
                  <a:tcPr marL="32426" marR="32426" marT="0" marB="0"/>
                </a:tc>
                <a:tc>
                  <a:txBody>
                    <a:bodyPr/>
                    <a:lstStyle/>
                    <a:p>
                      <a:pPr marL="0" algn="ctr" defTabSz="914400" rtl="0" eaLnBrk="1" latinLnBrk="0" hangingPunct="1">
                        <a:lnSpc>
                          <a:spcPts val="2000"/>
                        </a:lnSpc>
                        <a:spcAft>
                          <a:spcPts val="0"/>
                        </a:spcAft>
                      </a:pPr>
                      <a:r>
                        <a:rPr lang="zh-CN" sz="1800" b="1" kern="100" cap="all" dirty="0">
                          <a:solidFill>
                            <a:schemeClr val="lt1"/>
                          </a:solidFill>
                          <a:effectLst/>
                          <a:latin typeface="+mn-lt"/>
                          <a:ea typeface="+mn-ea"/>
                          <a:cs typeface="+mn-cs"/>
                        </a:rPr>
                        <a:t>劣势</a:t>
                      </a:r>
                      <a:r>
                        <a:rPr lang="en-US" sz="1800" b="1" kern="100" cap="all" dirty="0">
                          <a:solidFill>
                            <a:schemeClr val="lt1"/>
                          </a:solidFill>
                          <a:effectLst/>
                          <a:latin typeface="+mn-lt"/>
                          <a:ea typeface="+mn-ea"/>
                          <a:cs typeface="+mn-cs"/>
                        </a:rPr>
                        <a:t>W</a:t>
                      </a:r>
                      <a:endParaRPr lang="zh-CN" sz="1800" b="1" kern="100" cap="all" dirty="0">
                        <a:solidFill>
                          <a:schemeClr val="lt1"/>
                        </a:solidFill>
                        <a:effectLst/>
                        <a:latin typeface="+mn-lt"/>
                        <a:ea typeface="+mn-ea"/>
                        <a:cs typeface="+mn-cs"/>
                      </a:endParaRPr>
                    </a:p>
                  </a:txBody>
                  <a:tcPr marL="32426" marR="32426" marT="0" marB="0"/>
                </a:tc>
              </a:tr>
              <a:tr h="1561932">
                <a:tc vMerge="1">
                  <a:txBody>
                    <a:bodyPr/>
                    <a:lstStyle/>
                    <a:p>
                      <a:endParaRPr lang="zh-CN" altLang="en-US"/>
                    </a:p>
                  </a:txBody>
                  <a:tcPr/>
                </a:tc>
                <a:tc>
                  <a:txBody>
                    <a:bodyPr/>
                    <a:lstStyle/>
                    <a:p>
                      <a:pPr marL="342900" lvl="0" indent="-342900" algn="l">
                        <a:lnSpc>
                          <a:spcPts val="2000"/>
                        </a:lnSpc>
                        <a:spcAft>
                          <a:spcPts val="0"/>
                        </a:spcAft>
                        <a:buFont typeface="+mj-lt"/>
                        <a:buAutoNum type="arabicPeriod"/>
                      </a:pPr>
                      <a:r>
                        <a:rPr lang="zh-CN" sz="1200" kern="100" dirty="0">
                          <a:effectLst/>
                        </a:rPr>
                        <a:t>集成的网络竞赛服务</a:t>
                      </a:r>
                      <a:r>
                        <a:rPr lang="en-US" sz="1200" kern="100" dirty="0">
                          <a:effectLst/>
                        </a:rPr>
                        <a:t>,</a:t>
                      </a:r>
                      <a:r>
                        <a:rPr lang="zh-CN" sz="1200" kern="100" dirty="0">
                          <a:effectLst/>
                        </a:rPr>
                        <a:t>为参赛者提供更全面正规的比赛信息</a:t>
                      </a:r>
                    </a:p>
                    <a:p>
                      <a:pPr marL="342900" lvl="0" indent="-342900" algn="l">
                        <a:lnSpc>
                          <a:spcPts val="2000"/>
                        </a:lnSpc>
                        <a:spcAft>
                          <a:spcPts val="0"/>
                        </a:spcAft>
                        <a:buFont typeface="+mj-lt"/>
                        <a:buAutoNum type="arabicPeriod"/>
                      </a:pPr>
                      <a:r>
                        <a:rPr lang="zh-CN" sz="1200" kern="100" dirty="0">
                          <a:effectLst/>
                        </a:rPr>
                        <a:t>跨平台运行优势</a:t>
                      </a:r>
                      <a:r>
                        <a:rPr lang="en-US" sz="1200" kern="100" dirty="0">
                          <a:effectLst/>
                        </a:rPr>
                        <a:t>,</a:t>
                      </a:r>
                      <a:r>
                        <a:rPr lang="zh-CN" sz="1200" kern="100" dirty="0">
                          <a:effectLst/>
                        </a:rPr>
                        <a:t>更加方便</a:t>
                      </a:r>
                    </a:p>
                    <a:p>
                      <a:pPr marL="342900" lvl="0" indent="-342900" algn="l">
                        <a:lnSpc>
                          <a:spcPts val="2000"/>
                        </a:lnSpc>
                        <a:spcAft>
                          <a:spcPts val="0"/>
                        </a:spcAft>
                        <a:buFont typeface="+mj-lt"/>
                        <a:buAutoNum type="arabicPeriod"/>
                      </a:pPr>
                      <a:r>
                        <a:rPr lang="zh-CN" sz="1200" kern="100" dirty="0">
                          <a:effectLst/>
                        </a:rPr>
                        <a:t>年轻的管理团队更能理解掌握参赛者主体的</a:t>
                      </a:r>
                      <a:r>
                        <a:rPr lang="zh-CN" sz="1200" kern="100" dirty="0" smtClean="0">
                          <a:effectLst/>
                        </a:rPr>
                        <a:t>需求</a:t>
                      </a:r>
                      <a:endParaRPr lang="zh-CN" sz="12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32426" marR="32426" marT="0" marB="0"/>
                </a:tc>
                <a:tc>
                  <a:txBody>
                    <a:bodyPr/>
                    <a:lstStyle/>
                    <a:p>
                      <a:pPr marL="0" lvl="0" indent="-342900" algn="just" defTabSz="914400" rtl="0" eaLnBrk="1" latinLnBrk="0" hangingPunct="1">
                        <a:lnSpc>
                          <a:spcPts val="2000"/>
                        </a:lnSpc>
                        <a:spcAft>
                          <a:spcPts val="0"/>
                        </a:spcAft>
                        <a:buFont typeface="+mj-lt"/>
                        <a:buAutoNum type="arabicPeriod"/>
                      </a:pPr>
                      <a:r>
                        <a:rPr lang="zh-CN" sz="1200" kern="100" dirty="0">
                          <a:solidFill>
                            <a:schemeClr val="dk1"/>
                          </a:solidFill>
                          <a:effectLst/>
                          <a:latin typeface="+mn-lt"/>
                          <a:ea typeface="+mn-ea"/>
                          <a:cs typeface="+mn-cs"/>
                        </a:rPr>
                        <a:t>前期资金回收缓慢</a:t>
                      </a:r>
                    </a:p>
                    <a:p>
                      <a:pPr marL="0" lvl="0" indent="-342900" algn="just" defTabSz="914400" rtl="0" eaLnBrk="1" latinLnBrk="0" hangingPunct="1">
                        <a:lnSpc>
                          <a:spcPts val="2000"/>
                        </a:lnSpc>
                        <a:spcAft>
                          <a:spcPts val="0"/>
                        </a:spcAft>
                        <a:buFont typeface="+mj-lt"/>
                        <a:buAutoNum type="arabicPeriod"/>
                      </a:pPr>
                      <a:r>
                        <a:rPr lang="zh-CN" sz="1200" kern="100" dirty="0">
                          <a:solidFill>
                            <a:schemeClr val="dk1"/>
                          </a:solidFill>
                          <a:effectLst/>
                          <a:latin typeface="+mn-lt"/>
                          <a:ea typeface="+mn-ea"/>
                          <a:cs typeface="+mn-cs"/>
                        </a:rPr>
                        <a:t>缺乏市场经验</a:t>
                      </a:r>
                      <a:r>
                        <a:rPr lang="en-US" sz="1200" kern="100" dirty="0">
                          <a:solidFill>
                            <a:schemeClr val="dk1"/>
                          </a:solidFill>
                          <a:effectLst/>
                          <a:latin typeface="+mn-lt"/>
                          <a:ea typeface="+mn-ea"/>
                          <a:cs typeface="+mn-cs"/>
                        </a:rPr>
                        <a:t>,</a:t>
                      </a:r>
                      <a:r>
                        <a:rPr lang="zh-CN" sz="1200" kern="100" dirty="0">
                          <a:solidFill>
                            <a:schemeClr val="dk1"/>
                          </a:solidFill>
                          <a:effectLst/>
                          <a:latin typeface="+mn-lt"/>
                          <a:ea typeface="+mn-ea"/>
                          <a:cs typeface="+mn-cs"/>
                        </a:rPr>
                        <a:t>无法准确预断进驻市场后的情况</a:t>
                      </a:r>
                    </a:p>
                    <a:p>
                      <a:pPr marL="0" algn="just" defTabSz="914400" rtl="0" eaLnBrk="1" latinLnBrk="0" hangingPunct="1">
                        <a:lnSpc>
                          <a:spcPts val="2000"/>
                        </a:lnSpc>
                        <a:spcAft>
                          <a:spcPts val="0"/>
                        </a:spcAft>
                      </a:pPr>
                      <a:r>
                        <a:rPr lang="zh-CN" sz="1200" kern="100" dirty="0">
                          <a:solidFill>
                            <a:schemeClr val="dk1"/>
                          </a:solidFill>
                          <a:effectLst/>
                          <a:latin typeface="+mn-lt"/>
                          <a:ea typeface="+mn-ea"/>
                          <a:cs typeface="+mn-cs"/>
                        </a:rPr>
                        <a:t>没有品牌战略、号召力</a:t>
                      </a:r>
                    </a:p>
                  </a:txBody>
                  <a:tcPr marL="32426" marR="32426" marT="0" marB="0"/>
                </a:tc>
              </a:tr>
              <a:tr h="260322">
                <a:tc>
                  <a:txBody>
                    <a:bodyPr/>
                    <a:lstStyle/>
                    <a:p>
                      <a:pPr algn="ctr">
                        <a:lnSpc>
                          <a:spcPts val="2000"/>
                        </a:lnSpc>
                        <a:spcAft>
                          <a:spcPts val="0"/>
                        </a:spcAft>
                      </a:pPr>
                      <a:r>
                        <a:rPr lang="zh-CN" sz="1800" kern="100" cap="all" dirty="0">
                          <a:effectLst/>
                        </a:rPr>
                        <a:t>机会</a:t>
                      </a:r>
                      <a:r>
                        <a:rPr lang="en-US" sz="1800" kern="100" cap="all" dirty="0">
                          <a:effectLst/>
                        </a:rPr>
                        <a:t>O</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32426" marR="32426" marT="0" marB="0"/>
                </a:tc>
                <a:tc rowSpan="2">
                  <a:txBody>
                    <a:bodyPr/>
                    <a:lstStyle/>
                    <a:p>
                      <a:pPr marL="0" lvl="0" indent="0" algn="ctr" defTabSz="914400" rtl="0" eaLnBrk="1" latinLnBrk="0" hangingPunct="1">
                        <a:lnSpc>
                          <a:spcPts val="2000"/>
                        </a:lnSpc>
                        <a:spcAft>
                          <a:spcPts val="0"/>
                        </a:spcAft>
                        <a:buFont typeface="+mj-lt"/>
                        <a:buNone/>
                      </a:pPr>
                      <a:r>
                        <a:rPr lang="en-US" sz="1400" kern="100" dirty="0">
                          <a:solidFill>
                            <a:schemeClr val="dk1"/>
                          </a:solidFill>
                          <a:effectLst/>
                          <a:latin typeface="+mn-lt"/>
                          <a:ea typeface="+mn-ea"/>
                          <a:cs typeface="+mn-cs"/>
                        </a:rPr>
                        <a:t>SO</a:t>
                      </a:r>
                      <a:r>
                        <a:rPr lang="zh-CN" sz="1400" kern="100" dirty="0">
                          <a:solidFill>
                            <a:schemeClr val="dk1"/>
                          </a:solidFill>
                          <a:effectLst/>
                          <a:latin typeface="+mn-lt"/>
                          <a:ea typeface="+mn-ea"/>
                          <a:cs typeface="+mn-cs"/>
                        </a:rPr>
                        <a:t>战略</a:t>
                      </a:r>
                    </a:p>
                    <a:p>
                      <a:pPr marL="0" lvl="0" indent="-342900" algn="just" defTabSz="914400" rtl="0" eaLnBrk="1" latinLnBrk="0" hangingPunct="1">
                        <a:lnSpc>
                          <a:spcPts val="2000"/>
                        </a:lnSpc>
                        <a:spcAft>
                          <a:spcPts val="0"/>
                        </a:spcAft>
                        <a:buFont typeface="+mj-lt"/>
                        <a:buAutoNum type="alphaLcParenR"/>
                      </a:pPr>
                      <a:r>
                        <a:rPr lang="zh-CN" sz="1200" kern="100" dirty="0">
                          <a:solidFill>
                            <a:schemeClr val="dk1"/>
                          </a:solidFill>
                          <a:effectLst/>
                          <a:latin typeface="+mn-lt"/>
                          <a:ea typeface="+mn-ea"/>
                          <a:cs typeface="+mn-cs"/>
                        </a:rPr>
                        <a:t>以免费和简单快捷的操作的优势吸引更多的参赛者使用</a:t>
                      </a:r>
                    </a:p>
                    <a:p>
                      <a:pPr marL="0" lvl="0" indent="-342900" algn="just" defTabSz="914400" rtl="0" eaLnBrk="1" latinLnBrk="0" hangingPunct="1">
                        <a:lnSpc>
                          <a:spcPts val="2000"/>
                        </a:lnSpc>
                        <a:spcAft>
                          <a:spcPts val="0"/>
                        </a:spcAft>
                        <a:buFont typeface="+mj-lt"/>
                        <a:buAutoNum type="alphaLcParenR"/>
                      </a:pPr>
                      <a:r>
                        <a:rPr lang="zh-CN" sz="1200" kern="100" dirty="0">
                          <a:solidFill>
                            <a:schemeClr val="dk1"/>
                          </a:solidFill>
                          <a:effectLst/>
                          <a:latin typeface="+mn-lt"/>
                          <a:ea typeface="+mn-ea"/>
                          <a:cs typeface="+mn-cs"/>
                        </a:rPr>
                        <a:t>不断更新比赛业务封装流程以升级服务</a:t>
                      </a:r>
                    </a:p>
                    <a:p>
                      <a:pPr marL="0" lvl="0" indent="-342900" algn="just" defTabSz="914400" rtl="0" eaLnBrk="1" latinLnBrk="0" hangingPunct="1">
                        <a:lnSpc>
                          <a:spcPts val="2000"/>
                        </a:lnSpc>
                        <a:spcAft>
                          <a:spcPts val="0"/>
                        </a:spcAft>
                        <a:buFont typeface="+mj-lt"/>
                        <a:buAutoNum type="alphaLcParenR"/>
                      </a:pPr>
                      <a:r>
                        <a:rPr lang="zh-CN" sz="1200" kern="100" dirty="0">
                          <a:solidFill>
                            <a:schemeClr val="dk1"/>
                          </a:solidFill>
                          <a:effectLst/>
                          <a:latin typeface="+mn-lt"/>
                          <a:ea typeface="+mn-ea"/>
                          <a:cs typeface="+mn-cs"/>
                        </a:rPr>
                        <a:t>吸引面向学生的商家投资购买广告</a:t>
                      </a:r>
                      <a:r>
                        <a:rPr lang="zh-CN" sz="1200" kern="100" dirty="0" smtClean="0">
                          <a:solidFill>
                            <a:schemeClr val="dk1"/>
                          </a:solidFill>
                          <a:effectLst/>
                          <a:latin typeface="+mn-lt"/>
                          <a:ea typeface="+mn-ea"/>
                          <a:cs typeface="+mn-cs"/>
                        </a:rPr>
                        <a:t>板块</a:t>
                      </a:r>
                      <a:endParaRPr lang="zh-CN" sz="1200" b="1" kern="100" dirty="0">
                        <a:solidFill>
                          <a:schemeClr val="dk1"/>
                        </a:solidFill>
                        <a:effectLst/>
                        <a:latin typeface="+mn-lt"/>
                        <a:ea typeface="+mn-ea"/>
                        <a:cs typeface="+mn-cs"/>
                      </a:endParaRPr>
                    </a:p>
                  </a:txBody>
                  <a:tcPr marL="32426" marR="32426" marT="0" marB="0"/>
                </a:tc>
                <a:tc rowSpan="2">
                  <a:txBody>
                    <a:bodyPr/>
                    <a:lstStyle/>
                    <a:p>
                      <a:pPr marL="0" lvl="0" indent="0" algn="ctr" defTabSz="914400" rtl="0" eaLnBrk="1" latinLnBrk="0" hangingPunct="1">
                        <a:lnSpc>
                          <a:spcPts val="2000"/>
                        </a:lnSpc>
                        <a:spcAft>
                          <a:spcPts val="0"/>
                        </a:spcAft>
                        <a:buFont typeface="+mj-lt"/>
                        <a:buNone/>
                      </a:pPr>
                      <a:r>
                        <a:rPr lang="en-US" sz="1400" kern="100" dirty="0">
                          <a:solidFill>
                            <a:schemeClr val="dk1"/>
                          </a:solidFill>
                          <a:effectLst/>
                          <a:latin typeface="+mn-lt"/>
                          <a:ea typeface="+mn-ea"/>
                          <a:cs typeface="+mn-cs"/>
                        </a:rPr>
                        <a:t>WO</a:t>
                      </a:r>
                      <a:r>
                        <a:rPr lang="zh-CN" sz="1400" kern="100" dirty="0">
                          <a:solidFill>
                            <a:schemeClr val="dk1"/>
                          </a:solidFill>
                          <a:effectLst/>
                          <a:latin typeface="+mn-lt"/>
                          <a:ea typeface="+mn-ea"/>
                          <a:cs typeface="+mn-cs"/>
                        </a:rPr>
                        <a:t>战略</a:t>
                      </a:r>
                    </a:p>
                    <a:p>
                      <a:pPr marL="0" lvl="0" indent="-342900" algn="just" defTabSz="914400" rtl="0" eaLnBrk="1" latinLnBrk="0" hangingPunct="1">
                        <a:lnSpc>
                          <a:spcPts val="2000"/>
                        </a:lnSpc>
                        <a:spcAft>
                          <a:spcPts val="0"/>
                        </a:spcAft>
                        <a:buFont typeface="+mj-lt"/>
                        <a:buAutoNum type="alphaLcParenR"/>
                      </a:pPr>
                      <a:r>
                        <a:rPr lang="zh-CN" sz="1200" kern="100" dirty="0">
                          <a:solidFill>
                            <a:schemeClr val="dk1"/>
                          </a:solidFill>
                          <a:effectLst/>
                          <a:latin typeface="+mn-lt"/>
                          <a:ea typeface="+mn-ea"/>
                          <a:cs typeface="+mn-cs"/>
                        </a:rPr>
                        <a:t>加强服务建设使产品更加有竞争力，吸引商家的合作</a:t>
                      </a:r>
                    </a:p>
                    <a:p>
                      <a:pPr marL="0" lvl="0" indent="-342900" algn="just" defTabSz="914400" rtl="0" eaLnBrk="1" latinLnBrk="0" hangingPunct="1">
                        <a:lnSpc>
                          <a:spcPts val="2000"/>
                        </a:lnSpc>
                        <a:spcAft>
                          <a:spcPts val="0"/>
                        </a:spcAft>
                        <a:buFont typeface="+mj-lt"/>
                        <a:buAutoNum type="alphaLcParenR"/>
                      </a:pPr>
                      <a:r>
                        <a:rPr lang="zh-CN" sz="1200" kern="100" dirty="0">
                          <a:solidFill>
                            <a:schemeClr val="dk1"/>
                          </a:solidFill>
                          <a:effectLst/>
                          <a:latin typeface="+mn-lt"/>
                          <a:ea typeface="+mn-ea"/>
                          <a:cs typeface="+mn-cs"/>
                        </a:rPr>
                        <a:t>与几个高校或社团进行合作，在校园推广该软件，收集学生反馈信息进行改进，从小做起，以一传百往外扩散</a:t>
                      </a:r>
                    </a:p>
                  </a:txBody>
                  <a:tcPr marL="32426" marR="32426" marT="0" marB="0"/>
                </a:tc>
              </a:tr>
              <a:tr h="1703809">
                <a:tc>
                  <a:txBody>
                    <a:bodyPr/>
                    <a:lstStyle/>
                    <a:p>
                      <a:pPr marL="0" lvl="0" indent="-342900" algn="just" defTabSz="914400" rtl="0" eaLnBrk="1" latinLnBrk="0" hangingPunct="1">
                        <a:lnSpc>
                          <a:spcPts val="2000"/>
                        </a:lnSpc>
                        <a:spcAft>
                          <a:spcPts val="0"/>
                        </a:spcAft>
                        <a:buFont typeface="+mj-lt"/>
                        <a:buAutoNum type="alphaLcParenR"/>
                      </a:pPr>
                      <a:r>
                        <a:rPr lang="zh-CN" sz="1200" b="0" kern="100" dirty="0">
                          <a:solidFill>
                            <a:schemeClr val="dk1"/>
                          </a:solidFill>
                          <a:effectLst/>
                          <a:latin typeface="+mn-lt"/>
                          <a:ea typeface="+mn-ea"/>
                          <a:cs typeface="+mn-cs"/>
                        </a:rPr>
                        <a:t>社会竞争意识逐渐增强，现有的各类比赛服务分散</a:t>
                      </a:r>
                    </a:p>
                    <a:p>
                      <a:pPr marL="0" lvl="0" indent="-342900" algn="just" defTabSz="914400" rtl="0" eaLnBrk="1" latinLnBrk="0" hangingPunct="1">
                        <a:lnSpc>
                          <a:spcPts val="2000"/>
                        </a:lnSpc>
                        <a:spcAft>
                          <a:spcPts val="0"/>
                        </a:spcAft>
                        <a:buFont typeface="+mj-lt"/>
                        <a:buAutoNum type="alphaLcParenR"/>
                      </a:pPr>
                      <a:r>
                        <a:rPr lang="zh-CN" sz="1200" b="0" kern="100" dirty="0">
                          <a:solidFill>
                            <a:schemeClr val="dk1"/>
                          </a:solidFill>
                          <a:effectLst/>
                          <a:latin typeface="+mn-lt"/>
                          <a:ea typeface="+mn-ea"/>
                          <a:cs typeface="+mn-cs"/>
                        </a:rPr>
                        <a:t>市面上没有针对比赛服务业务的综合</a:t>
                      </a:r>
                      <a:r>
                        <a:rPr lang="zh-CN" sz="1200" b="0" kern="100" dirty="0" smtClean="0">
                          <a:solidFill>
                            <a:schemeClr val="dk1"/>
                          </a:solidFill>
                          <a:effectLst/>
                          <a:latin typeface="+mn-lt"/>
                          <a:ea typeface="+mn-ea"/>
                          <a:cs typeface="+mn-cs"/>
                        </a:rPr>
                        <a:t>平</a:t>
                      </a:r>
                      <a:r>
                        <a:rPr lang="zh-CN" altLang="en-US" sz="1200" b="0" kern="100" dirty="0" smtClean="0">
                          <a:solidFill>
                            <a:schemeClr val="dk1"/>
                          </a:solidFill>
                          <a:effectLst/>
                          <a:latin typeface="+mn-lt"/>
                          <a:ea typeface="+mn-ea"/>
                          <a:cs typeface="+mn-cs"/>
                        </a:rPr>
                        <a:t>服务</a:t>
                      </a:r>
                      <a:r>
                        <a:rPr lang="zh-CN" sz="1200" b="0" kern="100" dirty="0" smtClean="0">
                          <a:solidFill>
                            <a:schemeClr val="dk1"/>
                          </a:solidFill>
                          <a:effectLst/>
                          <a:latin typeface="+mn-lt"/>
                          <a:ea typeface="+mn-ea"/>
                          <a:cs typeface="+mn-cs"/>
                        </a:rPr>
                        <a:t>台</a:t>
                      </a:r>
                      <a:endParaRPr lang="zh-CN" sz="1200" b="0" kern="100" dirty="0">
                        <a:solidFill>
                          <a:schemeClr val="dk1"/>
                        </a:solidFill>
                        <a:effectLst/>
                        <a:latin typeface="+mn-lt"/>
                        <a:ea typeface="+mn-ea"/>
                        <a:cs typeface="+mn-cs"/>
                      </a:endParaRPr>
                    </a:p>
                    <a:p>
                      <a:pPr marL="0" lvl="0" indent="-342900" algn="just" defTabSz="914400" rtl="0" eaLnBrk="1" latinLnBrk="0" hangingPunct="1">
                        <a:lnSpc>
                          <a:spcPts val="2000"/>
                        </a:lnSpc>
                        <a:spcAft>
                          <a:spcPts val="0"/>
                        </a:spcAft>
                        <a:buFont typeface="+mj-lt"/>
                        <a:buAutoNum type="alphaLcParenR"/>
                      </a:pPr>
                      <a:r>
                        <a:rPr lang="zh-CN" sz="1200" b="0" kern="100" dirty="0">
                          <a:solidFill>
                            <a:schemeClr val="dk1"/>
                          </a:solidFill>
                          <a:effectLst/>
                          <a:latin typeface="+mn-lt"/>
                          <a:ea typeface="+mn-ea"/>
                          <a:cs typeface="+mn-cs"/>
                        </a:rPr>
                        <a:t>比赛主办方企业对更大的参赛人群，更高素质人才的要求</a:t>
                      </a:r>
                    </a:p>
                  </a:txBody>
                  <a:tcPr marL="32426" marR="32426" marT="0" marB="0"/>
                </a:tc>
                <a:tc vMerge="1">
                  <a:txBody>
                    <a:bodyPr/>
                    <a:lstStyle/>
                    <a:p>
                      <a:endParaRPr lang="zh-CN" altLang="en-US"/>
                    </a:p>
                  </a:txBody>
                  <a:tcPr/>
                </a:tc>
                <a:tc vMerge="1">
                  <a:txBody>
                    <a:bodyPr/>
                    <a:lstStyle/>
                    <a:p>
                      <a:endParaRPr lang="zh-CN" altLang="en-US"/>
                    </a:p>
                  </a:txBody>
                  <a:tcPr/>
                </a:tc>
              </a:tr>
              <a:tr h="260322">
                <a:tc>
                  <a:txBody>
                    <a:bodyPr/>
                    <a:lstStyle/>
                    <a:p>
                      <a:pPr marL="0" algn="ctr" defTabSz="914400" rtl="0" eaLnBrk="1" latinLnBrk="0" hangingPunct="1">
                        <a:lnSpc>
                          <a:spcPts val="2000"/>
                        </a:lnSpc>
                        <a:spcAft>
                          <a:spcPts val="0"/>
                        </a:spcAft>
                      </a:pPr>
                      <a:r>
                        <a:rPr lang="zh-CN" sz="1800" b="1" kern="100" cap="all" dirty="0">
                          <a:solidFill>
                            <a:schemeClr val="lt1"/>
                          </a:solidFill>
                          <a:effectLst/>
                          <a:latin typeface="+mn-lt"/>
                          <a:ea typeface="+mn-ea"/>
                          <a:cs typeface="+mn-cs"/>
                        </a:rPr>
                        <a:t>威胁</a:t>
                      </a:r>
                      <a:r>
                        <a:rPr lang="en-US" sz="1800" b="1" kern="100" cap="all" dirty="0">
                          <a:solidFill>
                            <a:schemeClr val="lt1"/>
                          </a:solidFill>
                          <a:effectLst/>
                          <a:latin typeface="+mn-lt"/>
                          <a:ea typeface="+mn-ea"/>
                          <a:cs typeface="+mn-cs"/>
                        </a:rPr>
                        <a:t>T</a:t>
                      </a:r>
                      <a:endParaRPr lang="zh-CN" sz="1800" b="1" kern="100" cap="all" dirty="0">
                        <a:solidFill>
                          <a:schemeClr val="lt1"/>
                        </a:solidFill>
                        <a:effectLst/>
                        <a:latin typeface="+mn-lt"/>
                        <a:ea typeface="+mn-ea"/>
                        <a:cs typeface="+mn-cs"/>
                      </a:endParaRPr>
                    </a:p>
                  </a:txBody>
                  <a:tcPr marL="32426" marR="32426" marT="0" marB="0"/>
                </a:tc>
                <a:tc rowSpan="2">
                  <a:txBody>
                    <a:bodyPr/>
                    <a:lstStyle/>
                    <a:p>
                      <a:pPr marL="0" lvl="0" indent="0" algn="ctr" defTabSz="914400" rtl="0" eaLnBrk="1" latinLnBrk="0" hangingPunct="1">
                        <a:lnSpc>
                          <a:spcPts val="2000"/>
                        </a:lnSpc>
                        <a:spcAft>
                          <a:spcPts val="0"/>
                        </a:spcAft>
                        <a:buFont typeface="+mj-lt"/>
                        <a:buNone/>
                      </a:pPr>
                      <a:r>
                        <a:rPr lang="en-US" sz="1400" kern="100" dirty="0">
                          <a:solidFill>
                            <a:schemeClr val="dk1"/>
                          </a:solidFill>
                          <a:effectLst/>
                          <a:latin typeface="+mn-lt"/>
                          <a:ea typeface="+mn-ea"/>
                          <a:cs typeface="+mn-cs"/>
                        </a:rPr>
                        <a:t>ST</a:t>
                      </a:r>
                      <a:r>
                        <a:rPr lang="zh-CN" sz="1400" kern="100" dirty="0">
                          <a:solidFill>
                            <a:schemeClr val="dk1"/>
                          </a:solidFill>
                          <a:effectLst/>
                          <a:latin typeface="+mn-lt"/>
                          <a:ea typeface="+mn-ea"/>
                          <a:cs typeface="+mn-cs"/>
                        </a:rPr>
                        <a:t>战略</a:t>
                      </a:r>
                    </a:p>
                    <a:p>
                      <a:pPr marL="0" lvl="0" indent="-342900" algn="just" defTabSz="914400" rtl="0" eaLnBrk="1" latinLnBrk="0" hangingPunct="1">
                        <a:lnSpc>
                          <a:spcPts val="2000"/>
                        </a:lnSpc>
                        <a:spcAft>
                          <a:spcPts val="0"/>
                        </a:spcAft>
                        <a:buFont typeface="+mj-lt"/>
                        <a:buAutoNum type="alphaLcParenR"/>
                      </a:pPr>
                      <a:r>
                        <a:rPr lang="zh-CN" sz="1200" kern="100" dirty="0">
                          <a:solidFill>
                            <a:schemeClr val="dk1"/>
                          </a:solidFill>
                          <a:effectLst/>
                          <a:latin typeface="+mn-lt"/>
                          <a:ea typeface="+mn-ea"/>
                          <a:cs typeface="+mn-cs"/>
                        </a:rPr>
                        <a:t>与广告商签订短期低价合同，以期间的网站点击量得出用户增长量，突显平台的广告效应</a:t>
                      </a:r>
                    </a:p>
                    <a:p>
                      <a:pPr marL="0" lvl="0" indent="-342900" algn="just" defTabSz="914400" rtl="0" eaLnBrk="1" latinLnBrk="0" hangingPunct="1">
                        <a:lnSpc>
                          <a:spcPts val="2000"/>
                        </a:lnSpc>
                        <a:spcAft>
                          <a:spcPts val="0"/>
                        </a:spcAft>
                        <a:buFont typeface="+mj-lt"/>
                        <a:buAutoNum type="alphaLcParenR"/>
                      </a:pPr>
                      <a:r>
                        <a:rPr lang="zh-CN" sz="1200" kern="100" dirty="0">
                          <a:solidFill>
                            <a:schemeClr val="dk1"/>
                          </a:solidFill>
                          <a:effectLst/>
                          <a:latin typeface="+mn-lt"/>
                          <a:ea typeface="+mn-ea"/>
                          <a:cs typeface="+mn-cs"/>
                        </a:rPr>
                        <a:t>以免费的竞赛平台服务吸引规模较小的比赛入驻并加强业务流程规范化</a:t>
                      </a:r>
                    </a:p>
                    <a:p>
                      <a:pPr marL="0" lvl="0" indent="-342900" algn="just" defTabSz="914400" rtl="0" eaLnBrk="1" latinLnBrk="0" hangingPunct="1">
                        <a:lnSpc>
                          <a:spcPts val="2000"/>
                        </a:lnSpc>
                        <a:spcAft>
                          <a:spcPts val="0"/>
                        </a:spcAft>
                        <a:buFont typeface="+mj-lt"/>
                        <a:buAutoNum type="alphaLcParenR"/>
                      </a:pPr>
                      <a:r>
                        <a:rPr lang="zh-CN" sz="1200" kern="100" dirty="0">
                          <a:solidFill>
                            <a:schemeClr val="dk1"/>
                          </a:solidFill>
                          <a:effectLst/>
                          <a:latin typeface="+mn-lt"/>
                          <a:ea typeface="+mn-ea"/>
                          <a:cs typeface="+mn-cs"/>
                        </a:rPr>
                        <a:t>管理团队亲身宣传，更显亲民性和诚恳的态度</a:t>
                      </a:r>
                    </a:p>
                  </a:txBody>
                  <a:tcPr marL="32426" marR="32426" marT="0" marB="0"/>
                </a:tc>
                <a:tc rowSpan="2">
                  <a:txBody>
                    <a:bodyPr/>
                    <a:lstStyle/>
                    <a:p>
                      <a:pPr marL="0" lvl="0" indent="0" algn="ctr" defTabSz="914400" rtl="0" eaLnBrk="1" latinLnBrk="0" hangingPunct="1">
                        <a:lnSpc>
                          <a:spcPts val="2000"/>
                        </a:lnSpc>
                        <a:spcAft>
                          <a:spcPts val="0"/>
                        </a:spcAft>
                        <a:buFont typeface="+mj-lt"/>
                        <a:buNone/>
                      </a:pPr>
                      <a:r>
                        <a:rPr lang="en-US" sz="1400" kern="100" dirty="0">
                          <a:solidFill>
                            <a:schemeClr val="dk1"/>
                          </a:solidFill>
                          <a:effectLst/>
                          <a:latin typeface="+mn-lt"/>
                          <a:ea typeface="+mn-ea"/>
                          <a:cs typeface="+mn-cs"/>
                        </a:rPr>
                        <a:t>WT</a:t>
                      </a:r>
                      <a:r>
                        <a:rPr lang="zh-CN" sz="1400" kern="100" dirty="0">
                          <a:solidFill>
                            <a:schemeClr val="dk1"/>
                          </a:solidFill>
                          <a:effectLst/>
                          <a:latin typeface="+mn-lt"/>
                          <a:ea typeface="+mn-ea"/>
                          <a:cs typeface="+mn-cs"/>
                        </a:rPr>
                        <a:t>战略</a:t>
                      </a:r>
                    </a:p>
                    <a:p>
                      <a:pPr marL="0" lvl="0" indent="-342900" algn="just" defTabSz="914400" rtl="0" eaLnBrk="1" latinLnBrk="0" hangingPunct="1">
                        <a:lnSpc>
                          <a:spcPts val="2000"/>
                        </a:lnSpc>
                        <a:spcAft>
                          <a:spcPts val="0"/>
                        </a:spcAft>
                        <a:buFont typeface="+mj-lt"/>
                        <a:buAutoNum type="alphaLcParenR"/>
                      </a:pPr>
                      <a:r>
                        <a:rPr lang="zh-CN" sz="1200" kern="100" dirty="0">
                          <a:solidFill>
                            <a:schemeClr val="dk1"/>
                          </a:solidFill>
                          <a:effectLst/>
                          <a:latin typeface="+mn-lt"/>
                          <a:ea typeface="+mn-ea"/>
                          <a:cs typeface="+mn-cs"/>
                        </a:rPr>
                        <a:t>降低开发成本，减少前期资金压力</a:t>
                      </a:r>
                    </a:p>
                    <a:p>
                      <a:pPr marL="0" lvl="0" indent="-342900" algn="just" defTabSz="914400" rtl="0" eaLnBrk="1" latinLnBrk="0" hangingPunct="1">
                        <a:lnSpc>
                          <a:spcPts val="2000"/>
                        </a:lnSpc>
                        <a:spcAft>
                          <a:spcPts val="0"/>
                        </a:spcAft>
                        <a:buFont typeface="+mj-lt"/>
                        <a:buAutoNum type="alphaLcParenR"/>
                      </a:pPr>
                      <a:r>
                        <a:rPr lang="zh-CN" sz="1200" kern="100" dirty="0">
                          <a:solidFill>
                            <a:schemeClr val="dk1"/>
                          </a:solidFill>
                          <a:effectLst/>
                          <a:latin typeface="+mn-lt"/>
                          <a:ea typeface="+mn-ea"/>
                          <a:cs typeface="+mn-cs"/>
                        </a:rPr>
                        <a:t>从小部分做起，积累在学生中的信誉，注重学生向外的潜在宣传，慢慢扩大品牌力度</a:t>
                      </a:r>
                    </a:p>
                    <a:p>
                      <a:pPr marL="0" lvl="0" indent="-342900" algn="just" defTabSz="914400" rtl="0" eaLnBrk="1" latinLnBrk="0" hangingPunct="1">
                        <a:lnSpc>
                          <a:spcPts val="2000"/>
                        </a:lnSpc>
                        <a:spcAft>
                          <a:spcPts val="0"/>
                        </a:spcAft>
                        <a:buFont typeface="+mj-lt"/>
                        <a:buAutoNum type="alphaLcParenR"/>
                      </a:pPr>
                      <a:r>
                        <a:rPr lang="zh-CN" sz="1200" kern="100" dirty="0">
                          <a:solidFill>
                            <a:schemeClr val="dk1"/>
                          </a:solidFill>
                          <a:effectLst/>
                          <a:latin typeface="+mn-lt"/>
                          <a:ea typeface="+mn-ea"/>
                          <a:cs typeface="+mn-cs"/>
                        </a:rPr>
                        <a:t>请市场专家设计市场战略，以何种方式获得更多的用户</a:t>
                      </a:r>
                    </a:p>
                  </a:txBody>
                  <a:tcPr marL="32426" marR="32426" marT="0" marB="0"/>
                </a:tc>
              </a:tr>
              <a:tr h="2342900">
                <a:tc>
                  <a:txBody>
                    <a:bodyPr/>
                    <a:lstStyle/>
                    <a:p>
                      <a:pPr marL="0" lvl="0" indent="-342900" algn="just" defTabSz="914400" rtl="0" eaLnBrk="1" latinLnBrk="0" hangingPunct="1">
                        <a:lnSpc>
                          <a:spcPts val="2000"/>
                        </a:lnSpc>
                        <a:spcAft>
                          <a:spcPts val="0"/>
                        </a:spcAft>
                        <a:buFont typeface="+mj-lt"/>
                        <a:buAutoNum type="alphaLcParenR"/>
                      </a:pPr>
                      <a:r>
                        <a:rPr lang="zh-CN" sz="1200" b="0" kern="100" dirty="0">
                          <a:solidFill>
                            <a:schemeClr val="dk1"/>
                          </a:solidFill>
                          <a:effectLst/>
                          <a:latin typeface="+mn-lt"/>
                          <a:ea typeface="+mn-ea"/>
                          <a:cs typeface="+mn-cs"/>
                        </a:rPr>
                        <a:t>已经成熟的大型比赛难以改变他们的业务流程，寻求合作机会</a:t>
                      </a:r>
                    </a:p>
                    <a:p>
                      <a:pPr marL="0" lvl="0" indent="-342900" algn="just" defTabSz="914400" rtl="0" eaLnBrk="1" latinLnBrk="0" hangingPunct="1">
                        <a:lnSpc>
                          <a:spcPts val="2000"/>
                        </a:lnSpc>
                        <a:spcAft>
                          <a:spcPts val="0"/>
                        </a:spcAft>
                        <a:buFont typeface="+mj-lt"/>
                        <a:buAutoNum type="alphaLcParenR"/>
                      </a:pPr>
                      <a:r>
                        <a:rPr lang="zh-CN" sz="1200" b="0" kern="100" dirty="0">
                          <a:solidFill>
                            <a:schemeClr val="dk1"/>
                          </a:solidFill>
                          <a:effectLst/>
                          <a:latin typeface="+mn-lt"/>
                          <a:ea typeface="+mn-ea"/>
                          <a:cs typeface="+mn-cs"/>
                        </a:rPr>
                        <a:t>初期平台知名度小，号召力弱，对比赛主办方企业吸引力小</a:t>
                      </a:r>
                    </a:p>
                    <a:p>
                      <a:pPr marL="0" lvl="0" indent="-342900" algn="just" defTabSz="914400" rtl="0" eaLnBrk="1" latinLnBrk="0" hangingPunct="1">
                        <a:lnSpc>
                          <a:spcPts val="2000"/>
                        </a:lnSpc>
                        <a:spcAft>
                          <a:spcPts val="0"/>
                        </a:spcAft>
                        <a:buFont typeface="+mj-lt"/>
                        <a:buAutoNum type="alphaLcParenR"/>
                      </a:pPr>
                      <a:r>
                        <a:rPr lang="zh-CN" sz="1200" b="0" kern="100" dirty="0">
                          <a:solidFill>
                            <a:schemeClr val="dk1"/>
                          </a:solidFill>
                          <a:effectLst/>
                          <a:latin typeface="+mn-lt"/>
                          <a:ea typeface="+mn-ea"/>
                          <a:cs typeface="+mn-cs"/>
                        </a:rPr>
                        <a:t>初期流量少，难以寻求更多的广告商投入</a:t>
                      </a:r>
                    </a:p>
                  </a:txBody>
                  <a:tcPr marL="32426" marR="32426" marT="0" marB="0"/>
                </a:tc>
                <a:tc vMerge="1">
                  <a:txBody>
                    <a:bodyPr/>
                    <a:lstStyle/>
                    <a:p>
                      <a:endParaRPr lang="zh-CN" altLang="en-US"/>
                    </a:p>
                  </a:txBody>
                  <a:tcPr/>
                </a:tc>
                <a:tc vMerge="1">
                  <a:txBody>
                    <a:bodyPr/>
                    <a:lstStyle/>
                    <a:p>
                      <a:endParaRPr lang="zh-CN" altLang="en-US"/>
                    </a:p>
                  </a:txBody>
                  <a:tcPr/>
                </a:tc>
              </a:tr>
            </a:tbl>
          </a:graphicData>
        </a:graphic>
      </p:graphicFrame>
      <p:cxnSp>
        <p:nvCxnSpPr>
          <p:cNvPr id="10" name="直接连接符 9"/>
          <p:cNvCxnSpPr/>
          <p:nvPr/>
        </p:nvCxnSpPr>
        <p:spPr>
          <a:xfrm>
            <a:off x="5502275" y="-6710363"/>
            <a:ext cx="1790700" cy="2085975"/>
          </a:xfrm>
          <a:prstGeom prst="line">
            <a:avLst/>
          </a:prstGeom>
          <a:ln>
            <a:solidFill>
              <a:schemeClr val="accent6">
                <a:lumMod val="60000"/>
                <a:lumOff val="40000"/>
              </a:schemeClr>
            </a:solidFill>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3025959195"/>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圆角矩形 10"/>
          <p:cNvSpPr/>
          <p:nvPr/>
        </p:nvSpPr>
        <p:spPr>
          <a:xfrm>
            <a:off x="1790160" y="485079"/>
            <a:ext cx="9208396" cy="5877083"/>
          </a:xfrm>
          <a:prstGeom prst="roundRect">
            <a:avLst>
              <a:gd name="adj" fmla="val 1536"/>
            </a:avLst>
          </a:prstGeom>
          <a:solidFill>
            <a:schemeClr val="bg1">
              <a:alpha val="29000"/>
            </a:schemeClr>
          </a:solidFill>
          <a:ln>
            <a:noFill/>
          </a:ln>
          <a:effectLst>
            <a:outerShdw blurRad="292100" dist="38100" sx="102000" sy="102000" algn="l"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8" name="圆角矩形 27"/>
          <p:cNvSpPr/>
          <p:nvPr/>
        </p:nvSpPr>
        <p:spPr>
          <a:xfrm>
            <a:off x="2205504" y="1106759"/>
            <a:ext cx="8377709" cy="113656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bg1"/>
                </a:solidFill>
                <a:latin typeface="华文细黑" panose="02010600040101010101" pitchFamily="2" charset="-122"/>
                <a:ea typeface="华文细黑" panose="02010600040101010101" pitchFamily="2" charset="-122"/>
              </a:rPr>
              <a:t>方案</a:t>
            </a:r>
            <a:r>
              <a:rPr lang="en-US" altLang="zh-CN" dirty="0">
                <a:solidFill>
                  <a:schemeClr val="bg1"/>
                </a:solidFill>
                <a:latin typeface="华文细黑" panose="02010600040101010101" pitchFamily="2" charset="-122"/>
                <a:ea typeface="华文细黑" panose="02010600040101010101" pitchFamily="2" charset="-122"/>
              </a:rPr>
              <a:t>1  </a:t>
            </a:r>
            <a:r>
              <a:rPr lang="zh-CN" altLang="en-US" dirty="0">
                <a:solidFill>
                  <a:schemeClr val="bg1"/>
                </a:solidFill>
                <a:latin typeface="华文细黑" panose="02010600040101010101" pitchFamily="2" charset="-122"/>
                <a:ea typeface="华文细黑" panose="02010600040101010101" pitchFamily="2" charset="-122"/>
              </a:rPr>
              <a:t>外包给软件公司</a:t>
            </a:r>
          </a:p>
        </p:txBody>
      </p:sp>
      <p:sp>
        <p:nvSpPr>
          <p:cNvPr id="29" name="圆角矩形 28"/>
          <p:cNvSpPr/>
          <p:nvPr/>
        </p:nvSpPr>
        <p:spPr>
          <a:xfrm>
            <a:off x="2205503" y="2855340"/>
            <a:ext cx="8377709" cy="113656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bg1"/>
                </a:solidFill>
                <a:latin typeface="华文细黑" panose="02010600040101010101" pitchFamily="2" charset="-122"/>
                <a:ea typeface="华文细黑" panose="02010600040101010101" pitchFamily="2" charset="-122"/>
              </a:rPr>
              <a:t>方案</a:t>
            </a:r>
            <a:r>
              <a:rPr lang="en-US" altLang="zh-CN" dirty="0">
                <a:solidFill>
                  <a:schemeClr val="bg1"/>
                </a:solidFill>
                <a:latin typeface="华文细黑" panose="02010600040101010101" pitchFamily="2" charset="-122"/>
                <a:ea typeface="华文细黑" panose="02010600040101010101" pitchFamily="2" charset="-122"/>
              </a:rPr>
              <a:t>2  </a:t>
            </a:r>
            <a:r>
              <a:rPr lang="zh-CN" altLang="en-US" dirty="0">
                <a:solidFill>
                  <a:schemeClr val="bg1"/>
                </a:solidFill>
                <a:latin typeface="华文细黑" panose="02010600040101010101" pitchFamily="2" charset="-122"/>
                <a:ea typeface="华文细黑" panose="02010600040101010101" pitchFamily="2" charset="-122"/>
              </a:rPr>
              <a:t>成立竞赛综合服务线下实体机构</a:t>
            </a:r>
          </a:p>
        </p:txBody>
      </p:sp>
      <p:sp>
        <p:nvSpPr>
          <p:cNvPr id="30" name="圆角矩形 29"/>
          <p:cNvSpPr/>
          <p:nvPr/>
        </p:nvSpPr>
        <p:spPr>
          <a:xfrm>
            <a:off x="2205504" y="4608752"/>
            <a:ext cx="8377709" cy="113656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bg1"/>
                </a:solidFill>
                <a:latin typeface="华文细黑" panose="02010600040101010101" pitchFamily="2" charset="-122"/>
                <a:ea typeface="华文细黑" panose="02010600040101010101" pitchFamily="2" charset="-122"/>
              </a:rPr>
              <a:t>方案</a:t>
            </a:r>
            <a:r>
              <a:rPr lang="en-US" altLang="zh-CN" dirty="0">
                <a:solidFill>
                  <a:schemeClr val="bg1"/>
                </a:solidFill>
                <a:latin typeface="华文细黑" panose="02010600040101010101" pitchFamily="2" charset="-122"/>
                <a:ea typeface="华文细黑" panose="02010600040101010101" pitchFamily="2" charset="-122"/>
              </a:rPr>
              <a:t>3  </a:t>
            </a:r>
            <a:r>
              <a:rPr lang="zh-CN" altLang="en-US" dirty="0">
                <a:solidFill>
                  <a:schemeClr val="bg1"/>
                </a:solidFill>
                <a:latin typeface="华文细黑" panose="02010600040101010101" pitchFamily="2" charset="-122"/>
                <a:ea typeface="华文细黑" panose="02010600040101010101" pitchFamily="2" charset="-122"/>
              </a:rPr>
              <a:t>开发基于</a:t>
            </a:r>
            <a:r>
              <a:rPr lang="en-US" altLang="zh-CN" dirty="0">
                <a:solidFill>
                  <a:schemeClr val="bg1"/>
                </a:solidFill>
                <a:latin typeface="华文细黑" panose="02010600040101010101" pitchFamily="2" charset="-122"/>
                <a:ea typeface="华文细黑" panose="02010600040101010101" pitchFamily="2" charset="-122"/>
              </a:rPr>
              <a:t>O2O</a:t>
            </a:r>
            <a:r>
              <a:rPr lang="zh-CN" altLang="en-US" dirty="0">
                <a:solidFill>
                  <a:schemeClr val="bg1"/>
                </a:solidFill>
                <a:latin typeface="华文细黑" panose="02010600040101010101" pitchFamily="2" charset="-122"/>
                <a:ea typeface="华文细黑" panose="02010600040101010101" pitchFamily="2" charset="-122"/>
              </a:rPr>
              <a:t>的网络综合竞赛服务平台</a:t>
            </a:r>
          </a:p>
        </p:txBody>
      </p:sp>
    </p:spTree>
    <p:extLst>
      <p:ext uri="{BB962C8B-B14F-4D97-AF65-F5344CB8AC3E}">
        <p14:creationId xmlns:p14="http://schemas.microsoft.com/office/powerpoint/2010/main" val="1601318931"/>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1790160" y="485079"/>
            <a:ext cx="9208396" cy="5877083"/>
          </a:xfrm>
          <a:prstGeom prst="roundRect">
            <a:avLst>
              <a:gd name="adj" fmla="val 1536"/>
            </a:avLst>
          </a:prstGeom>
          <a:solidFill>
            <a:schemeClr val="bg1">
              <a:alpha val="29000"/>
            </a:schemeClr>
          </a:solidFill>
          <a:ln>
            <a:noFill/>
          </a:ln>
          <a:effectLst>
            <a:outerShdw blurRad="292100" dist="38100" sx="102000" sy="102000" algn="l"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圆角矩形 2"/>
          <p:cNvSpPr/>
          <p:nvPr/>
        </p:nvSpPr>
        <p:spPr>
          <a:xfrm>
            <a:off x="2205504" y="2164750"/>
            <a:ext cx="8380930" cy="23299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r>
              <a:rPr lang="en-US" altLang="zh-CN" dirty="0">
                <a:solidFill>
                  <a:schemeClr val="bg1"/>
                </a:solidFill>
                <a:latin typeface="华文细黑" panose="02010600040101010101" pitchFamily="2" charset="-122"/>
                <a:ea typeface="华文细黑" panose="02010600040101010101" pitchFamily="2" charset="-122"/>
              </a:rPr>
              <a:t>	</a:t>
            </a:r>
            <a:r>
              <a:rPr lang="zh-CN" altLang="zh-CN" dirty="0">
                <a:solidFill>
                  <a:schemeClr val="bg1"/>
                </a:solidFill>
                <a:latin typeface="华文细黑" panose="02010600040101010101" pitchFamily="2" charset="-122"/>
                <a:ea typeface="华文细黑" panose="02010600040101010101" pitchFamily="2" charset="-122"/>
              </a:rPr>
              <a:t>比赛主办方：前期可以通过支付较少的费用来得到成型的定制业务，</a:t>
            </a:r>
            <a:r>
              <a:rPr lang="en-US" altLang="zh-CN" dirty="0">
                <a:solidFill>
                  <a:schemeClr val="bg1"/>
                </a:solidFill>
                <a:latin typeface="华文细黑" panose="02010600040101010101" pitchFamily="2" charset="-122"/>
                <a:ea typeface="华文细黑" panose="02010600040101010101" pitchFamily="2" charset="-122"/>
              </a:rPr>
              <a:t>	</a:t>
            </a:r>
            <a:r>
              <a:rPr lang="zh-CN" altLang="zh-CN" dirty="0">
                <a:solidFill>
                  <a:schemeClr val="bg1"/>
                </a:solidFill>
                <a:latin typeface="华文细黑" panose="02010600040101010101" pitchFamily="2" charset="-122"/>
                <a:ea typeface="华文细黑" panose="02010600040101010101" pitchFamily="2" charset="-122"/>
              </a:rPr>
              <a:t>但是由于自身没有开发人员，无法满足后续增长的需求，或需投入更</a:t>
            </a:r>
            <a:r>
              <a:rPr lang="en-US" altLang="zh-CN" dirty="0">
                <a:solidFill>
                  <a:schemeClr val="bg1"/>
                </a:solidFill>
                <a:latin typeface="华文细黑" panose="02010600040101010101" pitchFamily="2" charset="-122"/>
                <a:ea typeface="华文细黑" panose="02010600040101010101" pitchFamily="2" charset="-122"/>
              </a:rPr>
              <a:t>	</a:t>
            </a:r>
            <a:r>
              <a:rPr lang="zh-CN" altLang="zh-CN" dirty="0">
                <a:solidFill>
                  <a:schemeClr val="bg1"/>
                </a:solidFill>
                <a:latin typeface="华文细黑" panose="02010600040101010101" pitchFamily="2" charset="-122"/>
                <a:ea typeface="华文细黑" panose="02010600040101010101" pitchFamily="2" charset="-122"/>
              </a:rPr>
              <a:t>大的成本做版本升级；如果因不能及时更新影响产品在学生心中的印</a:t>
            </a:r>
            <a:r>
              <a:rPr lang="en-US" altLang="zh-CN" dirty="0">
                <a:solidFill>
                  <a:schemeClr val="bg1"/>
                </a:solidFill>
                <a:latin typeface="华文细黑" panose="02010600040101010101" pitchFamily="2" charset="-122"/>
                <a:ea typeface="华文细黑" panose="02010600040101010101" pitchFamily="2" charset="-122"/>
              </a:rPr>
              <a:t>	</a:t>
            </a:r>
            <a:r>
              <a:rPr lang="zh-CN" altLang="zh-CN" dirty="0">
                <a:solidFill>
                  <a:schemeClr val="bg1"/>
                </a:solidFill>
                <a:latin typeface="华文细黑" panose="02010600040101010101" pitchFamily="2" charset="-122"/>
                <a:ea typeface="华文细黑" panose="02010600040101010101" pitchFamily="2" charset="-122"/>
              </a:rPr>
              <a:t>象，这对企业长期的发展不利；</a:t>
            </a:r>
            <a:endParaRPr lang="en-US" altLang="zh-CN" dirty="0">
              <a:solidFill>
                <a:schemeClr val="bg1"/>
              </a:solidFill>
              <a:latin typeface="华文细黑" panose="02010600040101010101" pitchFamily="2" charset="-122"/>
              <a:ea typeface="华文细黑" panose="02010600040101010101" pitchFamily="2" charset="-122"/>
            </a:endParaRPr>
          </a:p>
          <a:p>
            <a:pPr lvl="1"/>
            <a:endParaRPr lang="zh-CN" altLang="zh-CN" dirty="0">
              <a:solidFill>
                <a:schemeClr val="bg1"/>
              </a:solidFill>
              <a:latin typeface="华文细黑" panose="02010600040101010101" pitchFamily="2" charset="-122"/>
              <a:ea typeface="华文细黑" panose="02010600040101010101" pitchFamily="2" charset="-122"/>
            </a:endParaRPr>
          </a:p>
          <a:p>
            <a:pPr lvl="1"/>
            <a:r>
              <a:rPr lang="en-US" altLang="zh-CN" dirty="0">
                <a:solidFill>
                  <a:schemeClr val="bg1"/>
                </a:solidFill>
                <a:latin typeface="华文细黑" panose="02010600040101010101" pitchFamily="2" charset="-122"/>
                <a:ea typeface="华文细黑" panose="02010600040101010101" pitchFamily="2" charset="-122"/>
              </a:rPr>
              <a:t>	</a:t>
            </a:r>
            <a:r>
              <a:rPr lang="zh-CN" altLang="zh-CN" dirty="0">
                <a:solidFill>
                  <a:schemeClr val="bg1"/>
                </a:solidFill>
                <a:latin typeface="华文细黑" panose="02010600040101010101" pitchFamily="2" charset="-122"/>
                <a:ea typeface="华文细黑" panose="02010600040101010101" pitchFamily="2" charset="-122"/>
              </a:rPr>
              <a:t>参赛者：如果功能无法升级或者改进，对于参赛者的体验会大打折扣；</a:t>
            </a:r>
            <a:endParaRPr lang="en-US" altLang="zh-CN" dirty="0">
              <a:solidFill>
                <a:schemeClr val="bg1"/>
              </a:solidFill>
              <a:latin typeface="华文细黑" panose="02010600040101010101" pitchFamily="2" charset="-122"/>
              <a:ea typeface="华文细黑" panose="02010600040101010101" pitchFamily="2" charset="-122"/>
            </a:endParaRPr>
          </a:p>
          <a:p>
            <a:pPr lvl="1"/>
            <a:endParaRPr lang="zh-CN" altLang="zh-CN" dirty="0">
              <a:solidFill>
                <a:schemeClr val="bg1"/>
              </a:solidFill>
              <a:latin typeface="华文细黑" panose="02010600040101010101" pitchFamily="2" charset="-122"/>
              <a:ea typeface="华文细黑" panose="02010600040101010101" pitchFamily="2" charset="-122"/>
            </a:endParaRPr>
          </a:p>
          <a:p>
            <a:r>
              <a:rPr lang="en-US" altLang="zh-CN" dirty="0">
                <a:solidFill>
                  <a:schemeClr val="bg1"/>
                </a:solidFill>
                <a:latin typeface="华文细黑" panose="02010600040101010101" pitchFamily="2" charset="-122"/>
                <a:ea typeface="华文细黑" panose="02010600040101010101" pitchFamily="2" charset="-122"/>
              </a:rPr>
              <a:t>         	</a:t>
            </a:r>
            <a:r>
              <a:rPr lang="zh-CN" altLang="zh-CN" dirty="0">
                <a:solidFill>
                  <a:schemeClr val="bg1"/>
                </a:solidFill>
                <a:latin typeface="华文细黑" panose="02010600040101010101" pitchFamily="2" charset="-122"/>
                <a:ea typeface="华文细黑" panose="02010600040101010101" pitchFamily="2" charset="-122"/>
              </a:rPr>
              <a:t>猎头企业：能够获得正式的参赛者资料，人才库。</a:t>
            </a:r>
            <a:endParaRPr lang="en-US" altLang="zh-CN" dirty="0">
              <a:solidFill>
                <a:schemeClr val="bg1"/>
              </a:solidFill>
              <a:latin typeface="华文细黑" panose="02010600040101010101" pitchFamily="2" charset="-122"/>
              <a:ea typeface="华文细黑" panose="02010600040101010101" pitchFamily="2" charset="-122"/>
            </a:endParaRPr>
          </a:p>
        </p:txBody>
      </p:sp>
      <p:sp>
        <p:nvSpPr>
          <p:cNvPr id="5" name="圆角矩形 4"/>
          <p:cNvSpPr/>
          <p:nvPr/>
        </p:nvSpPr>
        <p:spPr>
          <a:xfrm>
            <a:off x="2205504" y="769513"/>
            <a:ext cx="8377709" cy="113656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bg1"/>
                </a:solidFill>
                <a:latin typeface="华文细黑" panose="02010600040101010101" pitchFamily="2" charset="-122"/>
                <a:ea typeface="华文细黑" panose="02010600040101010101" pitchFamily="2" charset="-122"/>
              </a:rPr>
              <a:t>方案</a:t>
            </a:r>
            <a:r>
              <a:rPr lang="en-US" altLang="zh-CN" dirty="0">
                <a:solidFill>
                  <a:schemeClr val="bg1"/>
                </a:solidFill>
                <a:latin typeface="华文细黑" panose="02010600040101010101" pitchFamily="2" charset="-122"/>
                <a:ea typeface="华文细黑" panose="02010600040101010101" pitchFamily="2" charset="-122"/>
              </a:rPr>
              <a:t>1  </a:t>
            </a:r>
            <a:r>
              <a:rPr lang="zh-CN" altLang="en-US" dirty="0">
                <a:solidFill>
                  <a:schemeClr val="bg1"/>
                </a:solidFill>
                <a:latin typeface="华文细黑" panose="02010600040101010101" pitchFamily="2" charset="-122"/>
                <a:ea typeface="华文细黑" panose="02010600040101010101" pitchFamily="2" charset="-122"/>
              </a:rPr>
              <a:t>外包给软件公司</a:t>
            </a:r>
          </a:p>
        </p:txBody>
      </p:sp>
      <p:sp>
        <p:nvSpPr>
          <p:cNvPr id="8" name="圆角矩形 7"/>
          <p:cNvSpPr/>
          <p:nvPr/>
        </p:nvSpPr>
        <p:spPr>
          <a:xfrm>
            <a:off x="2205504" y="4860165"/>
            <a:ext cx="8377709" cy="113656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en-US" altLang="zh-CN" dirty="0">
                <a:solidFill>
                  <a:schemeClr val="bg1"/>
                </a:solidFill>
                <a:latin typeface="华文细黑" panose="02010600040101010101" pitchFamily="2" charset="-122"/>
                <a:ea typeface="华文细黑" panose="02010600040101010101" pitchFamily="2" charset="-122"/>
              </a:rPr>
              <a:t>	</a:t>
            </a:r>
            <a:r>
              <a:rPr lang="zh-CN" altLang="zh-CN" dirty="0">
                <a:solidFill>
                  <a:schemeClr val="bg1"/>
                </a:solidFill>
                <a:latin typeface="华文细黑" panose="02010600040101010101" pitchFamily="2" charset="-122"/>
                <a:ea typeface="华文细黑" panose="02010600040101010101" pitchFamily="2" charset="-122"/>
              </a:rPr>
              <a:t>产品灵活度很差</a:t>
            </a:r>
            <a:r>
              <a:rPr lang="en-US" altLang="zh-CN" dirty="0">
                <a:solidFill>
                  <a:schemeClr val="bg1"/>
                </a:solidFill>
                <a:latin typeface="华文细黑" panose="02010600040101010101" pitchFamily="2" charset="-122"/>
                <a:ea typeface="华文细黑" panose="02010600040101010101" pitchFamily="2" charset="-122"/>
              </a:rPr>
              <a:t>				</a:t>
            </a:r>
            <a:r>
              <a:rPr lang="zh-CN" altLang="zh-CN" dirty="0">
                <a:solidFill>
                  <a:schemeClr val="bg1"/>
                </a:solidFill>
                <a:latin typeface="华文细黑" panose="02010600040101010101" pitchFamily="2" charset="-122"/>
                <a:ea typeface="华文细黑" panose="02010600040101010101" pitchFamily="2" charset="-122"/>
              </a:rPr>
              <a:t>需求覆盖率小</a:t>
            </a:r>
          </a:p>
          <a:p>
            <a:pPr lvl="0"/>
            <a:r>
              <a:rPr lang="en-US" altLang="zh-CN" dirty="0">
                <a:solidFill>
                  <a:schemeClr val="bg1"/>
                </a:solidFill>
                <a:latin typeface="华文细黑" panose="02010600040101010101" pitchFamily="2" charset="-122"/>
                <a:ea typeface="华文细黑" panose="02010600040101010101" pitchFamily="2" charset="-122"/>
              </a:rPr>
              <a:t>	</a:t>
            </a:r>
            <a:r>
              <a:rPr lang="zh-CN" altLang="zh-CN" dirty="0">
                <a:solidFill>
                  <a:schemeClr val="bg1"/>
                </a:solidFill>
                <a:latin typeface="华文细黑" panose="02010600040101010101" pitchFamily="2" charset="-122"/>
                <a:ea typeface="华文细黑" panose="02010600040101010101" pitchFamily="2" charset="-122"/>
              </a:rPr>
              <a:t>功能拓展性很差，无法满足新</a:t>
            </a:r>
            <a:r>
              <a:rPr lang="zh-CN" altLang="en-US" dirty="0">
                <a:solidFill>
                  <a:schemeClr val="bg1"/>
                </a:solidFill>
                <a:latin typeface="华文细黑" panose="02010600040101010101" pitchFamily="2" charset="-122"/>
                <a:ea typeface="华文细黑" panose="02010600040101010101" pitchFamily="2" charset="-122"/>
              </a:rPr>
              <a:t>的</a:t>
            </a:r>
            <a:r>
              <a:rPr lang="zh-CN" altLang="zh-CN" dirty="0">
                <a:solidFill>
                  <a:schemeClr val="bg1"/>
                </a:solidFill>
                <a:latin typeface="华文细黑" panose="02010600040101010101" pitchFamily="2" charset="-122"/>
                <a:ea typeface="华文细黑" panose="02010600040101010101" pitchFamily="2" charset="-122"/>
              </a:rPr>
              <a:t>需求后期</a:t>
            </a:r>
            <a:r>
              <a:rPr lang="en-US" altLang="zh-CN" dirty="0">
                <a:solidFill>
                  <a:schemeClr val="bg1"/>
                </a:solidFill>
                <a:latin typeface="华文细黑" panose="02010600040101010101" pitchFamily="2" charset="-122"/>
                <a:ea typeface="华文细黑" panose="02010600040101010101" pitchFamily="2" charset="-122"/>
              </a:rPr>
              <a:t>	</a:t>
            </a:r>
            <a:r>
              <a:rPr lang="zh-CN" altLang="zh-CN" dirty="0">
                <a:solidFill>
                  <a:schemeClr val="bg1"/>
                </a:solidFill>
                <a:latin typeface="华文细黑" panose="02010600040101010101" pitchFamily="2" charset="-122"/>
                <a:ea typeface="华文细黑" panose="02010600040101010101" pitchFamily="2" charset="-122"/>
              </a:rPr>
              <a:t>维护费用较大</a:t>
            </a:r>
          </a:p>
          <a:p>
            <a:r>
              <a:rPr lang="en-US" altLang="zh-CN" dirty="0">
                <a:solidFill>
                  <a:schemeClr val="bg1"/>
                </a:solidFill>
                <a:latin typeface="华文细黑" panose="02010600040101010101" pitchFamily="2" charset="-122"/>
                <a:ea typeface="华文细黑" panose="02010600040101010101" pitchFamily="2" charset="-122"/>
              </a:rPr>
              <a:t>	</a:t>
            </a:r>
            <a:r>
              <a:rPr lang="zh-CN" altLang="zh-CN" dirty="0">
                <a:solidFill>
                  <a:schemeClr val="bg1"/>
                </a:solidFill>
                <a:latin typeface="华文细黑" panose="02010600040101010101" pitchFamily="2" charset="-122"/>
                <a:ea typeface="华文细黑" panose="02010600040101010101" pitchFamily="2" charset="-122"/>
              </a:rPr>
              <a:t>很难升级版本</a:t>
            </a:r>
            <a:endParaRPr lang="zh-CN" altLang="en-US" dirty="0">
              <a:solidFill>
                <a:schemeClr val="bg1"/>
              </a:solidFill>
              <a:latin typeface="华文细黑" panose="02010600040101010101" pitchFamily="2" charset="-122"/>
              <a:ea typeface="华文细黑" panose="02010600040101010101" pitchFamily="2" charset="-122"/>
            </a:endParaRPr>
          </a:p>
        </p:txBody>
      </p:sp>
    </p:spTree>
    <p:extLst>
      <p:ext uri="{BB962C8B-B14F-4D97-AF65-F5344CB8AC3E}">
        <p14:creationId xmlns:p14="http://schemas.microsoft.com/office/powerpoint/2010/main" val="4053578882"/>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1790160" y="485079"/>
            <a:ext cx="9208396" cy="5877083"/>
          </a:xfrm>
          <a:prstGeom prst="roundRect">
            <a:avLst>
              <a:gd name="adj" fmla="val 1536"/>
            </a:avLst>
          </a:prstGeom>
          <a:solidFill>
            <a:schemeClr val="bg1">
              <a:alpha val="29000"/>
            </a:schemeClr>
          </a:solidFill>
          <a:ln>
            <a:noFill/>
          </a:ln>
          <a:effectLst>
            <a:outerShdw blurRad="292100" dist="38100" sx="102000" sy="102000" algn="l"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圆角矩形 2"/>
          <p:cNvSpPr/>
          <p:nvPr/>
        </p:nvSpPr>
        <p:spPr>
          <a:xfrm>
            <a:off x="2205504" y="2164750"/>
            <a:ext cx="8380930" cy="23299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en-US" altLang="zh-CN" dirty="0">
                <a:solidFill>
                  <a:schemeClr val="bg1"/>
                </a:solidFill>
                <a:latin typeface="华文细黑" panose="02010600040101010101" pitchFamily="2" charset="-122"/>
                <a:ea typeface="华文细黑" panose="02010600040101010101" pitchFamily="2" charset="-122"/>
              </a:rPr>
              <a:t>	</a:t>
            </a:r>
            <a:r>
              <a:rPr lang="zh-CN" altLang="zh-CN" dirty="0"/>
              <a:t>比赛主办方：前期花费较小，能快形成商业合作项目，但是面临</a:t>
            </a:r>
            <a:r>
              <a:rPr lang="zh-CN" altLang="zh-CN" dirty="0" smtClean="0"/>
              <a:t>业务</a:t>
            </a:r>
            <a:r>
              <a:rPr lang="en-US" altLang="zh-CN" dirty="0" smtClean="0"/>
              <a:t>	</a:t>
            </a:r>
            <a:r>
              <a:rPr lang="zh-CN" altLang="zh-CN" dirty="0" smtClean="0"/>
              <a:t>迁移</a:t>
            </a:r>
            <a:r>
              <a:rPr lang="zh-CN" altLang="zh-CN" dirty="0"/>
              <a:t>问题</a:t>
            </a:r>
            <a:r>
              <a:rPr lang="en-US" altLang="zh-CN" dirty="0"/>
              <a:t>;</a:t>
            </a:r>
            <a:r>
              <a:rPr lang="zh-CN" altLang="zh-CN" dirty="0"/>
              <a:t>后续发展前景</a:t>
            </a:r>
            <a:r>
              <a:rPr lang="zh-CN" altLang="zh-CN" dirty="0" smtClean="0"/>
              <a:t>较大</a:t>
            </a:r>
            <a:endParaRPr lang="en-US" altLang="zh-CN" dirty="0" smtClean="0"/>
          </a:p>
          <a:p>
            <a:pPr lvl="0"/>
            <a:endParaRPr lang="zh-CN" altLang="zh-CN" sz="1400" dirty="0"/>
          </a:p>
          <a:p>
            <a:pPr lvl="0"/>
            <a:r>
              <a:rPr lang="en-US" altLang="zh-CN" dirty="0" smtClean="0"/>
              <a:t>	</a:t>
            </a:r>
            <a:r>
              <a:rPr lang="zh-CN" altLang="zh-CN" dirty="0" smtClean="0"/>
              <a:t>参赛者</a:t>
            </a:r>
            <a:r>
              <a:rPr lang="zh-CN" altLang="zh-CN" dirty="0"/>
              <a:t>：可以及时反馈得到自己想要的体验，优化用户体验，提高</a:t>
            </a:r>
            <a:r>
              <a:rPr lang="zh-CN" altLang="zh-CN" dirty="0" smtClean="0"/>
              <a:t>赛</a:t>
            </a:r>
            <a:r>
              <a:rPr lang="en-US" altLang="zh-CN" dirty="0" smtClean="0"/>
              <a:t>	</a:t>
            </a:r>
            <a:r>
              <a:rPr lang="zh-CN" altLang="zh-CN" dirty="0" smtClean="0"/>
              <a:t>事</a:t>
            </a:r>
            <a:r>
              <a:rPr lang="zh-CN" altLang="zh-CN" dirty="0"/>
              <a:t>管理的效率</a:t>
            </a:r>
            <a:r>
              <a:rPr lang="zh-CN" altLang="zh-CN" dirty="0" smtClean="0"/>
              <a:t>；</a:t>
            </a:r>
            <a:endParaRPr lang="en-US" altLang="zh-CN" dirty="0" smtClean="0"/>
          </a:p>
          <a:p>
            <a:pPr lvl="0"/>
            <a:endParaRPr lang="zh-CN" altLang="zh-CN" sz="1400" dirty="0"/>
          </a:p>
          <a:p>
            <a:r>
              <a:rPr lang="en-US" altLang="zh-CN" dirty="0" smtClean="0"/>
              <a:t>	</a:t>
            </a:r>
            <a:r>
              <a:rPr lang="zh-CN" altLang="zh-CN" dirty="0" smtClean="0"/>
              <a:t>猎头</a:t>
            </a:r>
            <a:r>
              <a:rPr lang="zh-CN" altLang="zh-CN" dirty="0"/>
              <a:t>企业：能够获得正式的参赛者资料，人才库。</a:t>
            </a:r>
            <a:endParaRPr lang="en-US" altLang="zh-CN" dirty="0">
              <a:solidFill>
                <a:schemeClr val="bg1"/>
              </a:solidFill>
              <a:latin typeface="华文细黑" panose="02010600040101010101" pitchFamily="2" charset="-122"/>
              <a:ea typeface="华文细黑" panose="02010600040101010101" pitchFamily="2" charset="-122"/>
            </a:endParaRPr>
          </a:p>
        </p:txBody>
      </p:sp>
      <p:sp>
        <p:nvSpPr>
          <p:cNvPr id="5" name="圆角矩形 4"/>
          <p:cNvSpPr/>
          <p:nvPr/>
        </p:nvSpPr>
        <p:spPr>
          <a:xfrm>
            <a:off x="2205504" y="769513"/>
            <a:ext cx="8377709" cy="113656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bg1"/>
                </a:solidFill>
                <a:latin typeface="华文细黑" panose="02010600040101010101" pitchFamily="2" charset="-122"/>
                <a:ea typeface="华文细黑" panose="02010600040101010101" pitchFamily="2" charset="-122"/>
              </a:rPr>
              <a:t>方案</a:t>
            </a:r>
            <a:r>
              <a:rPr lang="en-US" altLang="zh-CN" dirty="0">
                <a:solidFill>
                  <a:schemeClr val="bg1"/>
                </a:solidFill>
                <a:latin typeface="华文细黑" panose="02010600040101010101" pitchFamily="2" charset="-122"/>
                <a:ea typeface="华文细黑" panose="02010600040101010101" pitchFamily="2" charset="-122"/>
              </a:rPr>
              <a:t>2  </a:t>
            </a:r>
            <a:r>
              <a:rPr lang="zh-CN" altLang="en-US" dirty="0">
                <a:solidFill>
                  <a:schemeClr val="bg1"/>
                </a:solidFill>
                <a:latin typeface="华文细黑" panose="02010600040101010101" pitchFamily="2" charset="-122"/>
                <a:ea typeface="华文细黑" panose="02010600040101010101" pitchFamily="2" charset="-122"/>
              </a:rPr>
              <a:t>成立竞赛综合服务线下实体机构</a:t>
            </a:r>
          </a:p>
        </p:txBody>
      </p:sp>
      <p:sp>
        <p:nvSpPr>
          <p:cNvPr id="8" name="圆角矩形 7"/>
          <p:cNvSpPr/>
          <p:nvPr/>
        </p:nvSpPr>
        <p:spPr>
          <a:xfrm>
            <a:off x="2205504" y="4860165"/>
            <a:ext cx="8377709" cy="113656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en-US" altLang="zh-CN" dirty="0">
                <a:solidFill>
                  <a:schemeClr val="bg1"/>
                </a:solidFill>
                <a:latin typeface="华文细黑" panose="02010600040101010101" pitchFamily="2" charset="-122"/>
                <a:ea typeface="华文细黑" panose="02010600040101010101" pitchFamily="2" charset="-122"/>
              </a:rPr>
              <a:t>	</a:t>
            </a:r>
            <a:r>
              <a:rPr lang="zh-CN" altLang="zh-CN" dirty="0"/>
              <a:t>成立成本较高，对于初期的创业机构难以形成完整的机构体制，易</a:t>
            </a:r>
            <a:r>
              <a:rPr lang="zh-CN" altLang="zh-CN" dirty="0" smtClean="0"/>
              <a:t>使机</a:t>
            </a:r>
            <a:r>
              <a:rPr lang="en-US" altLang="zh-CN" dirty="0" smtClean="0"/>
              <a:t>	</a:t>
            </a:r>
            <a:r>
              <a:rPr lang="zh-CN" altLang="zh-CN" dirty="0" smtClean="0"/>
              <a:t>构陷</a:t>
            </a:r>
            <a:r>
              <a:rPr lang="zh-CN" altLang="zh-CN" dirty="0"/>
              <a:t>入混乱</a:t>
            </a:r>
          </a:p>
          <a:p>
            <a:r>
              <a:rPr lang="en-US" altLang="zh-CN" dirty="0" smtClean="0"/>
              <a:t>	</a:t>
            </a:r>
            <a:r>
              <a:rPr lang="zh-CN" altLang="zh-CN" dirty="0" smtClean="0"/>
              <a:t>线</a:t>
            </a:r>
            <a:r>
              <a:rPr lang="zh-CN" altLang="zh-CN" dirty="0"/>
              <a:t>上扩展能力弱，不能很好地与网络的信息资源与需求对接</a:t>
            </a:r>
            <a:endParaRPr lang="zh-CN" altLang="en-US" dirty="0">
              <a:solidFill>
                <a:schemeClr val="bg1"/>
              </a:solidFill>
              <a:latin typeface="华文细黑" panose="02010600040101010101" pitchFamily="2" charset="-122"/>
              <a:ea typeface="华文细黑" panose="02010600040101010101" pitchFamily="2" charset="-122"/>
            </a:endParaRPr>
          </a:p>
        </p:txBody>
      </p:sp>
    </p:spTree>
    <p:extLst>
      <p:ext uri="{BB962C8B-B14F-4D97-AF65-F5344CB8AC3E}">
        <p14:creationId xmlns:p14="http://schemas.microsoft.com/office/powerpoint/2010/main" val="1747277015"/>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1790160" y="485079"/>
            <a:ext cx="9208396" cy="5877083"/>
          </a:xfrm>
          <a:prstGeom prst="roundRect">
            <a:avLst>
              <a:gd name="adj" fmla="val 1536"/>
            </a:avLst>
          </a:prstGeom>
          <a:solidFill>
            <a:schemeClr val="bg1">
              <a:alpha val="29000"/>
            </a:schemeClr>
          </a:solidFill>
          <a:ln>
            <a:noFill/>
          </a:ln>
          <a:effectLst>
            <a:outerShdw blurRad="292100" dist="38100" sx="102000" sy="102000" algn="l"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圆角矩形 2"/>
          <p:cNvSpPr/>
          <p:nvPr/>
        </p:nvSpPr>
        <p:spPr>
          <a:xfrm>
            <a:off x="2205504" y="2164750"/>
            <a:ext cx="8380930" cy="23299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r>
              <a:rPr lang="en-US" altLang="zh-CN" dirty="0">
                <a:solidFill>
                  <a:schemeClr val="bg1"/>
                </a:solidFill>
                <a:latin typeface="华文细黑" panose="02010600040101010101" pitchFamily="2" charset="-122"/>
                <a:ea typeface="华文细黑" panose="02010600040101010101" pitchFamily="2" charset="-122"/>
              </a:rPr>
              <a:t>	</a:t>
            </a:r>
            <a:r>
              <a:rPr lang="zh-CN" altLang="zh-CN" dirty="0">
                <a:solidFill>
                  <a:schemeClr val="bg1"/>
                </a:solidFill>
                <a:latin typeface="华文细黑" panose="02010600040101010101" pitchFamily="2" charset="-122"/>
                <a:ea typeface="华文细黑" panose="02010600040101010101" pitchFamily="2" charset="-122"/>
              </a:rPr>
              <a:t>比赛主办方：前期可以通过支付较少的费用来得到成型的定制业务，</a:t>
            </a:r>
            <a:r>
              <a:rPr lang="en-US" altLang="zh-CN" dirty="0">
                <a:solidFill>
                  <a:schemeClr val="bg1"/>
                </a:solidFill>
                <a:latin typeface="华文细黑" panose="02010600040101010101" pitchFamily="2" charset="-122"/>
                <a:ea typeface="华文细黑" panose="02010600040101010101" pitchFamily="2" charset="-122"/>
              </a:rPr>
              <a:t>	</a:t>
            </a:r>
            <a:r>
              <a:rPr lang="zh-CN" altLang="zh-CN" dirty="0">
                <a:solidFill>
                  <a:schemeClr val="bg1"/>
                </a:solidFill>
                <a:latin typeface="华文细黑" panose="02010600040101010101" pitchFamily="2" charset="-122"/>
                <a:ea typeface="华文细黑" panose="02010600040101010101" pitchFamily="2" charset="-122"/>
              </a:rPr>
              <a:t>但是由于自身没有开发人员，无法满足后续增长的需求，或需投入更</a:t>
            </a:r>
            <a:r>
              <a:rPr lang="en-US" altLang="zh-CN" dirty="0">
                <a:solidFill>
                  <a:schemeClr val="bg1"/>
                </a:solidFill>
                <a:latin typeface="华文细黑" panose="02010600040101010101" pitchFamily="2" charset="-122"/>
                <a:ea typeface="华文细黑" panose="02010600040101010101" pitchFamily="2" charset="-122"/>
              </a:rPr>
              <a:t>	</a:t>
            </a:r>
            <a:r>
              <a:rPr lang="zh-CN" altLang="zh-CN" dirty="0">
                <a:solidFill>
                  <a:schemeClr val="bg1"/>
                </a:solidFill>
                <a:latin typeface="华文细黑" panose="02010600040101010101" pitchFamily="2" charset="-122"/>
                <a:ea typeface="华文细黑" panose="02010600040101010101" pitchFamily="2" charset="-122"/>
              </a:rPr>
              <a:t>大的成本做版本升级；如果因不能及时更新影响产品在学生心中的印</a:t>
            </a:r>
            <a:r>
              <a:rPr lang="en-US" altLang="zh-CN" dirty="0">
                <a:solidFill>
                  <a:schemeClr val="bg1"/>
                </a:solidFill>
                <a:latin typeface="华文细黑" panose="02010600040101010101" pitchFamily="2" charset="-122"/>
                <a:ea typeface="华文细黑" panose="02010600040101010101" pitchFamily="2" charset="-122"/>
              </a:rPr>
              <a:t>	</a:t>
            </a:r>
            <a:r>
              <a:rPr lang="zh-CN" altLang="zh-CN" dirty="0">
                <a:solidFill>
                  <a:schemeClr val="bg1"/>
                </a:solidFill>
                <a:latin typeface="华文细黑" panose="02010600040101010101" pitchFamily="2" charset="-122"/>
                <a:ea typeface="华文细黑" panose="02010600040101010101" pitchFamily="2" charset="-122"/>
              </a:rPr>
              <a:t>象，这对企业长期的发展不利；</a:t>
            </a:r>
            <a:endParaRPr lang="en-US" altLang="zh-CN" dirty="0">
              <a:solidFill>
                <a:schemeClr val="bg1"/>
              </a:solidFill>
              <a:latin typeface="华文细黑" panose="02010600040101010101" pitchFamily="2" charset="-122"/>
              <a:ea typeface="华文细黑" panose="02010600040101010101" pitchFamily="2" charset="-122"/>
            </a:endParaRPr>
          </a:p>
          <a:p>
            <a:pPr lvl="1"/>
            <a:endParaRPr lang="zh-CN" altLang="zh-CN" dirty="0">
              <a:solidFill>
                <a:schemeClr val="bg1"/>
              </a:solidFill>
              <a:latin typeface="华文细黑" panose="02010600040101010101" pitchFamily="2" charset="-122"/>
              <a:ea typeface="华文细黑" panose="02010600040101010101" pitchFamily="2" charset="-122"/>
            </a:endParaRPr>
          </a:p>
          <a:p>
            <a:pPr lvl="1"/>
            <a:r>
              <a:rPr lang="en-US" altLang="zh-CN" dirty="0">
                <a:solidFill>
                  <a:schemeClr val="bg1"/>
                </a:solidFill>
                <a:latin typeface="华文细黑" panose="02010600040101010101" pitchFamily="2" charset="-122"/>
                <a:ea typeface="华文细黑" panose="02010600040101010101" pitchFamily="2" charset="-122"/>
              </a:rPr>
              <a:t>	</a:t>
            </a:r>
            <a:r>
              <a:rPr lang="zh-CN" altLang="zh-CN" dirty="0">
                <a:solidFill>
                  <a:schemeClr val="bg1"/>
                </a:solidFill>
                <a:latin typeface="华文细黑" panose="02010600040101010101" pitchFamily="2" charset="-122"/>
                <a:ea typeface="华文细黑" panose="02010600040101010101" pitchFamily="2" charset="-122"/>
              </a:rPr>
              <a:t>参赛者：如果功能无法升级或者改进，对于参赛者的体验会大打折扣；</a:t>
            </a:r>
            <a:endParaRPr lang="en-US" altLang="zh-CN" dirty="0">
              <a:solidFill>
                <a:schemeClr val="bg1"/>
              </a:solidFill>
              <a:latin typeface="华文细黑" panose="02010600040101010101" pitchFamily="2" charset="-122"/>
              <a:ea typeface="华文细黑" panose="02010600040101010101" pitchFamily="2" charset="-122"/>
            </a:endParaRPr>
          </a:p>
          <a:p>
            <a:pPr lvl="1"/>
            <a:endParaRPr lang="zh-CN" altLang="zh-CN" dirty="0">
              <a:solidFill>
                <a:schemeClr val="bg1"/>
              </a:solidFill>
              <a:latin typeface="华文细黑" panose="02010600040101010101" pitchFamily="2" charset="-122"/>
              <a:ea typeface="华文细黑" panose="02010600040101010101" pitchFamily="2" charset="-122"/>
            </a:endParaRPr>
          </a:p>
          <a:p>
            <a:r>
              <a:rPr lang="en-US" altLang="zh-CN" dirty="0">
                <a:solidFill>
                  <a:schemeClr val="bg1"/>
                </a:solidFill>
                <a:latin typeface="华文细黑" panose="02010600040101010101" pitchFamily="2" charset="-122"/>
                <a:ea typeface="华文细黑" panose="02010600040101010101" pitchFamily="2" charset="-122"/>
              </a:rPr>
              <a:t>         	</a:t>
            </a:r>
            <a:r>
              <a:rPr lang="zh-CN" altLang="zh-CN" dirty="0">
                <a:solidFill>
                  <a:schemeClr val="bg1"/>
                </a:solidFill>
                <a:latin typeface="华文细黑" panose="02010600040101010101" pitchFamily="2" charset="-122"/>
                <a:ea typeface="华文细黑" panose="02010600040101010101" pitchFamily="2" charset="-122"/>
              </a:rPr>
              <a:t>猎头企业：能够获得正式的参赛者资料，人才库。</a:t>
            </a:r>
            <a:endParaRPr lang="en-US" altLang="zh-CN" dirty="0">
              <a:solidFill>
                <a:schemeClr val="bg1"/>
              </a:solidFill>
              <a:latin typeface="华文细黑" panose="02010600040101010101" pitchFamily="2" charset="-122"/>
              <a:ea typeface="华文细黑" panose="02010600040101010101" pitchFamily="2" charset="-122"/>
            </a:endParaRPr>
          </a:p>
        </p:txBody>
      </p:sp>
      <p:sp>
        <p:nvSpPr>
          <p:cNvPr id="5" name="圆角矩形 4"/>
          <p:cNvSpPr/>
          <p:nvPr/>
        </p:nvSpPr>
        <p:spPr>
          <a:xfrm>
            <a:off x="2205504" y="769513"/>
            <a:ext cx="8377709" cy="113656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bg1"/>
                </a:solidFill>
                <a:latin typeface="华文细黑" panose="02010600040101010101" pitchFamily="2" charset="-122"/>
                <a:ea typeface="华文细黑" panose="02010600040101010101" pitchFamily="2" charset="-122"/>
              </a:rPr>
              <a:t>方案</a:t>
            </a:r>
            <a:r>
              <a:rPr lang="en-US" altLang="zh-CN" dirty="0">
                <a:solidFill>
                  <a:schemeClr val="bg1"/>
                </a:solidFill>
                <a:latin typeface="华文细黑" panose="02010600040101010101" pitchFamily="2" charset="-122"/>
                <a:ea typeface="华文细黑" panose="02010600040101010101" pitchFamily="2" charset="-122"/>
              </a:rPr>
              <a:t>3  </a:t>
            </a:r>
            <a:r>
              <a:rPr lang="zh-CN" altLang="en-US" dirty="0">
                <a:solidFill>
                  <a:schemeClr val="bg1"/>
                </a:solidFill>
                <a:latin typeface="华文细黑" panose="02010600040101010101" pitchFamily="2" charset="-122"/>
                <a:ea typeface="华文细黑" panose="02010600040101010101" pitchFamily="2" charset="-122"/>
              </a:rPr>
              <a:t>开发基于</a:t>
            </a:r>
            <a:r>
              <a:rPr lang="en-US" altLang="zh-CN" dirty="0">
                <a:solidFill>
                  <a:schemeClr val="bg1"/>
                </a:solidFill>
                <a:latin typeface="华文细黑" panose="02010600040101010101" pitchFamily="2" charset="-122"/>
                <a:ea typeface="华文细黑" panose="02010600040101010101" pitchFamily="2" charset="-122"/>
              </a:rPr>
              <a:t>O2O</a:t>
            </a:r>
            <a:r>
              <a:rPr lang="zh-CN" altLang="en-US" dirty="0">
                <a:solidFill>
                  <a:schemeClr val="bg1"/>
                </a:solidFill>
                <a:latin typeface="华文细黑" panose="02010600040101010101" pitchFamily="2" charset="-122"/>
                <a:ea typeface="华文细黑" panose="02010600040101010101" pitchFamily="2" charset="-122"/>
              </a:rPr>
              <a:t>的网络综合竞赛服务平台</a:t>
            </a:r>
          </a:p>
        </p:txBody>
      </p:sp>
      <p:sp>
        <p:nvSpPr>
          <p:cNvPr id="8" name="圆角矩形 7"/>
          <p:cNvSpPr/>
          <p:nvPr/>
        </p:nvSpPr>
        <p:spPr>
          <a:xfrm>
            <a:off x="2205504" y="4860165"/>
            <a:ext cx="8377709" cy="113656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en-US" altLang="zh-CN" dirty="0">
                <a:solidFill>
                  <a:schemeClr val="bg1"/>
                </a:solidFill>
                <a:latin typeface="华文细黑" panose="02010600040101010101" pitchFamily="2" charset="-122"/>
                <a:ea typeface="华文细黑" panose="02010600040101010101" pitchFamily="2" charset="-122"/>
              </a:rPr>
              <a:t>	</a:t>
            </a:r>
            <a:r>
              <a:rPr lang="zh-CN" altLang="zh-CN" dirty="0"/>
              <a:t>开发成本</a:t>
            </a:r>
            <a:r>
              <a:rPr lang="zh-CN" altLang="zh-CN" dirty="0" smtClean="0"/>
              <a:t>较高</a:t>
            </a:r>
            <a:r>
              <a:rPr lang="en-US" altLang="zh-CN" dirty="0"/>
              <a:t>	</a:t>
            </a:r>
            <a:r>
              <a:rPr lang="zh-CN" altLang="zh-CN" dirty="0" smtClean="0"/>
              <a:t>初期</a:t>
            </a:r>
            <a:r>
              <a:rPr lang="zh-CN" altLang="zh-CN" dirty="0"/>
              <a:t>效率</a:t>
            </a:r>
            <a:r>
              <a:rPr lang="zh-CN" altLang="zh-CN" dirty="0" smtClean="0"/>
              <a:t>较低</a:t>
            </a:r>
            <a:r>
              <a:rPr lang="en-US" altLang="zh-CN" dirty="0" smtClean="0"/>
              <a:t>	</a:t>
            </a:r>
            <a:r>
              <a:rPr lang="zh-CN" altLang="zh-CN" dirty="0" smtClean="0"/>
              <a:t>短</a:t>
            </a:r>
            <a:r>
              <a:rPr lang="zh-CN" altLang="zh-CN" dirty="0"/>
              <a:t>时间难见</a:t>
            </a:r>
            <a:r>
              <a:rPr lang="zh-CN" altLang="zh-CN" dirty="0" smtClean="0"/>
              <a:t>产品</a:t>
            </a:r>
            <a:r>
              <a:rPr lang="en-US" altLang="zh-CN" dirty="0" smtClean="0"/>
              <a:t>	</a:t>
            </a:r>
            <a:r>
              <a:rPr lang="zh-CN" altLang="zh-CN" dirty="0" smtClean="0"/>
              <a:t>回收期</a:t>
            </a:r>
            <a:r>
              <a:rPr lang="zh-CN" altLang="zh-CN" dirty="0"/>
              <a:t>长</a:t>
            </a:r>
          </a:p>
          <a:p>
            <a:r>
              <a:rPr lang="en-US" altLang="zh-CN" dirty="0" smtClean="0"/>
              <a:t>	</a:t>
            </a:r>
            <a:r>
              <a:rPr lang="zh-CN" altLang="zh-CN" dirty="0" smtClean="0"/>
              <a:t>可能</a:t>
            </a:r>
            <a:r>
              <a:rPr lang="zh-CN" altLang="zh-CN" dirty="0"/>
              <a:t>会有经验不足的风险，导致产品达不到市场标准</a:t>
            </a:r>
            <a:endParaRPr lang="zh-CN" altLang="en-US" dirty="0">
              <a:solidFill>
                <a:schemeClr val="bg1"/>
              </a:solidFill>
              <a:latin typeface="华文细黑" panose="02010600040101010101" pitchFamily="2" charset="-122"/>
              <a:ea typeface="华文细黑" panose="02010600040101010101" pitchFamily="2" charset="-122"/>
            </a:endParaRPr>
          </a:p>
        </p:txBody>
      </p:sp>
    </p:spTree>
    <p:extLst>
      <p:ext uri="{BB962C8B-B14F-4D97-AF65-F5344CB8AC3E}">
        <p14:creationId xmlns:p14="http://schemas.microsoft.com/office/powerpoint/2010/main" val="1693445516"/>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537370" y="2569654"/>
            <a:ext cx="3398521" cy="1377503"/>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dirty="0">
              <a:solidFill>
                <a:schemeClr val="bg1"/>
              </a:solidFill>
              <a:latin typeface="Gulim" panose="020B0600000101010101" pitchFamily="34" charset="-127"/>
              <a:ea typeface="Gulim" panose="020B0600000101010101" pitchFamily="34" charset="-127"/>
            </a:endParaRPr>
          </a:p>
        </p:txBody>
      </p:sp>
      <p:sp>
        <p:nvSpPr>
          <p:cNvPr id="3" name="圆角矩形 2"/>
          <p:cNvSpPr/>
          <p:nvPr/>
        </p:nvSpPr>
        <p:spPr>
          <a:xfrm>
            <a:off x="537369" y="4520044"/>
            <a:ext cx="3398522" cy="1377502"/>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dirty="0">
              <a:solidFill>
                <a:schemeClr val="bg1"/>
              </a:solidFill>
              <a:latin typeface="Gulim" panose="020B0600000101010101" pitchFamily="34" charset="-127"/>
              <a:ea typeface="Gulim" panose="020B0600000101010101" pitchFamily="34" charset="-127"/>
            </a:endParaRPr>
          </a:p>
        </p:txBody>
      </p:sp>
      <p:sp>
        <p:nvSpPr>
          <p:cNvPr id="4" name="文本框 3"/>
          <p:cNvSpPr txBox="1"/>
          <p:nvPr/>
        </p:nvSpPr>
        <p:spPr>
          <a:xfrm>
            <a:off x="1025049" y="2873685"/>
            <a:ext cx="2423160" cy="769441"/>
          </a:xfrm>
          <a:prstGeom prst="rect">
            <a:avLst/>
          </a:prstGeom>
          <a:noFill/>
        </p:spPr>
        <p:txBody>
          <a:bodyPr wrap="square" rtlCol="0">
            <a:spAutoFit/>
          </a:bodyPr>
          <a:lstStyle/>
          <a:p>
            <a:r>
              <a:rPr lang="zh-CN" altLang="en-US" sz="4400" dirty="0" smtClean="0">
                <a:solidFill>
                  <a:schemeClr val="bg1"/>
                </a:solidFill>
                <a:latin typeface="华文细黑" panose="02010600040101010101" pitchFamily="2" charset="-122"/>
                <a:ea typeface="华文细黑" panose="02010600040101010101" pitchFamily="2" charset="-122"/>
              </a:rPr>
              <a:t>预算评估</a:t>
            </a:r>
            <a:endParaRPr lang="zh-CN" altLang="en-US" sz="4400" dirty="0">
              <a:solidFill>
                <a:schemeClr val="bg1"/>
              </a:solidFill>
              <a:latin typeface="华文细黑" panose="02010600040101010101" pitchFamily="2" charset="-122"/>
              <a:ea typeface="华文细黑" panose="02010600040101010101" pitchFamily="2" charset="-122"/>
            </a:endParaRPr>
          </a:p>
        </p:txBody>
      </p:sp>
      <p:sp>
        <p:nvSpPr>
          <p:cNvPr id="5" name="文本框 4"/>
          <p:cNvSpPr txBox="1"/>
          <p:nvPr/>
        </p:nvSpPr>
        <p:spPr>
          <a:xfrm>
            <a:off x="1025049" y="4748971"/>
            <a:ext cx="2423160" cy="769441"/>
          </a:xfrm>
          <a:prstGeom prst="rect">
            <a:avLst/>
          </a:prstGeom>
          <a:noFill/>
        </p:spPr>
        <p:txBody>
          <a:bodyPr wrap="square" rtlCol="0">
            <a:spAutoFit/>
          </a:bodyPr>
          <a:lstStyle/>
          <a:p>
            <a:r>
              <a:rPr lang="zh-CN" altLang="en-US" sz="4400" dirty="0" smtClean="0">
                <a:solidFill>
                  <a:schemeClr val="bg1"/>
                </a:solidFill>
                <a:latin typeface="华文细黑" panose="02010600040101010101" pitchFamily="2" charset="-122"/>
                <a:ea typeface="华文细黑" panose="02010600040101010101" pitchFamily="2" charset="-122"/>
              </a:rPr>
              <a:t>风险评估</a:t>
            </a:r>
            <a:endParaRPr lang="zh-CN" altLang="en-US" sz="4400" dirty="0">
              <a:solidFill>
                <a:schemeClr val="bg1"/>
              </a:solidFill>
              <a:latin typeface="华文细黑" panose="02010600040101010101" pitchFamily="2" charset="-122"/>
              <a:ea typeface="华文细黑" panose="02010600040101010101" pitchFamily="2" charset="-122"/>
            </a:endParaRPr>
          </a:p>
        </p:txBody>
      </p:sp>
      <p:sp>
        <p:nvSpPr>
          <p:cNvPr id="9" name="文本框 8"/>
          <p:cNvSpPr txBox="1"/>
          <p:nvPr/>
        </p:nvSpPr>
        <p:spPr>
          <a:xfrm>
            <a:off x="4652009" y="922678"/>
            <a:ext cx="1912619" cy="769441"/>
          </a:xfrm>
          <a:prstGeom prst="rect">
            <a:avLst/>
          </a:prstGeom>
          <a:noFill/>
        </p:spPr>
        <p:txBody>
          <a:bodyPr wrap="square" rtlCol="0">
            <a:spAutoFit/>
          </a:bodyPr>
          <a:lstStyle/>
          <a:p>
            <a:r>
              <a:rPr lang="zh-CN" altLang="en-US" sz="4400" dirty="0" smtClean="0">
                <a:solidFill>
                  <a:schemeClr val="bg1"/>
                </a:solidFill>
                <a:latin typeface="华文细黑" panose="02010600040101010101" pitchFamily="2" charset="-122"/>
                <a:ea typeface="华文细黑" panose="02010600040101010101" pitchFamily="2" charset="-122"/>
              </a:rPr>
              <a:t>方案一</a:t>
            </a:r>
            <a:endParaRPr lang="zh-CN" altLang="en-US" sz="4400" dirty="0">
              <a:solidFill>
                <a:schemeClr val="bg1"/>
              </a:solidFill>
              <a:latin typeface="华文细黑" panose="02010600040101010101" pitchFamily="2" charset="-122"/>
              <a:ea typeface="华文细黑" panose="02010600040101010101" pitchFamily="2" charset="-122"/>
            </a:endParaRPr>
          </a:p>
        </p:txBody>
      </p:sp>
      <p:sp>
        <p:nvSpPr>
          <p:cNvPr id="10" name="文本框 9"/>
          <p:cNvSpPr txBox="1"/>
          <p:nvPr/>
        </p:nvSpPr>
        <p:spPr>
          <a:xfrm>
            <a:off x="7231383" y="926161"/>
            <a:ext cx="1912619" cy="769441"/>
          </a:xfrm>
          <a:prstGeom prst="rect">
            <a:avLst/>
          </a:prstGeom>
          <a:noFill/>
        </p:spPr>
        <p:txBody>
          <a:bodyPr wrap="square" rtlCol="0">
            <a:spAutoFit/>
          </a:bodyPr>
          <a:lstStyle/>
          <a:p>
            <a:r>
              <a:rPr lang="zh-CN" altLang="en-US" sz="4400" dirty="0" smtClean="0">
                <a:solidFill>
                  <a:schemeClr val="bg1"/>
                </a:solidFill>
                <a:latin typeface="华文细黑" panose="02010600040101010101" pitchFamily="2" charset="-122"/>
                <a:ea typeface="华文细黑" panose="02010600040101010101" pitchFamily="2" charset="-122"/>
              </a:rPr>
              <a:t>方案二</a:t>
            </a:r>
            <a:endParaRPr lang="zh-CN" altLang="en-US" sz="4400" dirty="0">
              <a:solidFill>
                <a:schemeClr val="bg1"/>
              </a:solidFill>
              <a:latin typeface="华文细黑" panose="02010600040101010101" pitchFamily="2" charset="-122"/>
              <a:ea typeface="华文细黑" panose="02010600040101010101" pitchFamily="2" charset="-122"/>
            </a:endParaRPr>
          </a:p>
        </p:txBody>
      </p:sp>
      <p:sp>
        <p:nvSpPr>
          <p:cNvPr id="11" name="文本框 10"/>
          <p:cNvSpPr txBox="1"/>
          <p:nvPr/>
        </p:nvSpPr>
        <p:spPr>
          <a:xfrm>
            <a:off x="9810753" y="926159"/>
            <a:ext cx="1912619" cy="769441"/>
          </a:xfrm>
          <a:prstGeom prst="rect">
            <a:avLst/>
          </a:prstGeom>
          <a:noFill/>
        </p:spPr>
        <p:txBody>
          <a:bodyPr wrap="square" rtlCol="0">
            <a:spAutoFit/>
          </a:bodyPr>
          <a:lstStyle/>
          <a:p>
            <a:r>
              <a:rPr lang="zh-CN" altLang="en-US" sz="4400" dirty="0" smtClean="0">
                <a:solidFill>
                  <a:schemeClr val="bg1"/>
                </a:solidFill>
                <a:latin typeface="华文细黑" panose="02010600040101010101" pitchFamily="2" charset="-122"/>
                <a:ea typeface="华文细黑" panose="02010600040101010101" pitchFamily="2" charset="-122"/>
              </a:rPr>
              <a:t>方案三</a:t>
            </a:r>
            <a:endParaRPr lang="zh-CN" altLang="en-US" sz="4400" dirty="0">
              <a:solidFill>
                <a:schemeClr val="bg1"/>
              </a:solidFill>
              <a:latin typeface="华文细黑" panose="02010600040101010101" pitchFamily="2" charset="-122"/>
              <a:ea typeface="华文细黑" panose="02010600040101010101" pitchFamily="2" charset="-122"/>
            </a:endParaRPr>
          </a:p>
        </p:txBody>
      </p:sp>
      <p:sp>
        <p:nvSpPr>
          <p:cNvPr id="12" name="圆角矩形 11"/>
          <p:cNvSpPr/>
          <p:nvPr/>
        </p:nvSpPr>
        <p:spPr>
          <a:xfrm>
            <a:off x="4571999" y="2569654"/>
            <a:ext cx="2072641" cy="1377502"/>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dirty="0">
              <a:solidFill>
                <a:schemeClr val="bg1"/>
              </a:solidFill>
              <a:latin typeface="Gulim" panose="020B0600000101010101" pitchFamily="34" charset="-127"/>
              <a:ea typeface="Gulim" panose="020B0600000101010101" pitchFamily="34" charset="-127"/>
            </a:endParaRPr>
          </a:p>
        </p:txBody>
      </p:sp>
      <p:sp>
        <p:nvSpPr>
          <p:cNvPr id="16" name="圆角矩形 15"/>
          <p:cNvSpPr/>
          <p:nvPr/>
        </p:nvSpPr>
        <p:spPr>
          <a:xfrm>
            <a:off x="4571999" y="622129"/>
            <a:ext cx="2072641" cy="1377502"/>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dirty="0">
              <a:solidFill>
                <a:schemeClr val="bg1"/>
              </a:solidFill>
              <a:latin typeface="Gulim" panose="020B0600000101010101" pitchFamily="34" charset="-127"/>
              <a:ea typeface="Gulim" panose="020B0600000101010101" pitchFamily="34" charset="-127"/>
            </a:endParaRPr>
          </a:p>
        </p:txBody>
      </p:sp>
      <p:sp>
        <p:nvSpPr>
          <p:cNvPr id="17" name="圆角矩形 16"/>
          <p:cNvSpPr/>
          <p:nvPr/>
        </p:nvSpPr>
        <p:spPr>
          <a:xfrm>
            <a:off x="7151369" y="622129"/>
            <a:ext cx="2072641" cy="1377502"/>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dirty="0">
              <a:solidFill>
                <a:schemeClr val="bg1"/>
              </a:solidFill>
              <a:latin typeface="Gulim" panose="020B0600000101010101" pitchFamily="34" charset="-127"/>
              <a:ea typeface="Gulim" panose="020B0600000101010101" pitchFamily="34" charset="-127"/>
            </a:endParaRPr>
          </a:p>
        </p:txBody>
      </p:sp>
      <p:sp>
        <p:nvSpPr>
          <p:cNvPr id="18" name="圆角矩形 17"/>
          <p:cNvSpPr/>
          <p:nvPr/>
        </p:nvSpPr>
        <p:spPr>
          <a:xfrm>
            <a:off x="9730743" y="622129"/>
            <a:ext cx="2072641" cy="1377502"/>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dirty="0">
              <a:solidFill>
                <a:schemeClr val="bg1"/>
              </a:solidFill>
              <a:latin typeface="Gulim" panose="020B0600000101010101" pitchFamily="34" charset="-127"/>
              <a:ea typeface="Gulim" panose="020B0600000101010101" pitchFamily="34" charset="-127"/>
            </a:endParaRPr>
          </a:p>
        </p:txBody>
      </p:sp>
      <p:sp>
        <p:nvSpPr>
          <p:cNvPr id="19" name="圆角矩形 18"/>
          <p:cNvSpPr/>
          <p:nvPr/>
        </p:nvSpPr>
        <p:spPr>
          <a:xfrm>
            <a:off x="7151370" y="2569656"/>
            <a:ext cx="2072641" cy="1377502"/>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dirty="0">
              <a:solidFill>
                <a:schemeClr val="bg1"/>
              </a:solidFill>
              <a:latin typeface="Gulim" panose="020B0600000101010101" pitchFamily="34" charset="-127"/>
              <a:ea typeface="Gulim" panose="020B0600000101010101" pitchFamily="34" charset="-127"/>
            </a:endParaRPr>
          </a:p>
        </p:txBody>
      </p:sp>
      <p:sp>
        <p:nvSpPr>
          <p:cNvPr id="20" name="圆角矩形 19"/>
          <p:cNvSpPr/>
          <p:nvPr/>
        </p:nvSpPr>
        <p:spPr>
          <a:xfrm>
            <a:off x="9730743" y="2569654"/>
            <a:ext cx="2072641" cy="1377502"/>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dirty="0">
              <a:solidFill>
                <a:schemeClr val="bg1"/>
              </a:solidFill>
              <a:latin typeface="Gulim" panose="020B0600000101010101" pitchFamily="34" charset="-127"/>
              <a:ea typeface="Gulim" panose="020B0600000101010101" pitchFamily="34" charset="-127"/>
            </a:endParaRPr>
          </a:p>
        </p:txBody>
      </p:sp>
      <p:sp>
        <p:nvSpPr>
          <p:cNvPr id="21" name="圆角矩形 20"/>
          <p:cNvSpPr/>
          <p:nvPr/>
        </p:nvSpPr>
        <p:spPr>
          <a:xfrm>
            <a:off x="4571999" y="4520044"/>
            <a:ext cx="2072641" cy="1377502"/>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dirty="0">
              <a:solidFill>
                <a:schemeClr val="bg1"/>
              </a:solidFill>
              <a:latin typeface="Gulim" panose="020B0600000101010101" pitchFamily="34" charset="-127"/>
              <a:ea typeface="Gulim" panose="020B0600000101010101" pitchFamily="34" charset="-127"/>
            </a:endParaRPr>
          </a:p>
        </p:txBody>
      </p:sp>
      <p:sp>
        <p:nvSpPr>
          <p:cNvPr id="22" name="圆角矩形 21"/>
          <p:cNvSpPr/>
          <p:nvPr/>
        </p:nvSpPr>
        <p:spPr>
          <a:xfrm>
            <a:off x="7151369" y="4520044"/>
            <a:ext cx="2072641" cy="1377502"/>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dirty="0">
              <a:solidFill>
                <a:schemeClr val="bg1"/>
              </a:solidFill>
              <a:latin typeface="Gulim" panose="020B0600000101010101" pitchFamily="34" charset="-127"/>
              <a:ea typeface="Gulim" panose="020B0600000101010101" pitchFamily="34" charset="-127"/>
            </a:endParaRPr>
          </a:p>
        </p:txBody>
      </p:sp>
      <p:sp>
        <p:nvSpPr>
          <p:cNvPr id="23" name="圆角矩形 22"/>
          <p:cNvSpPr/>
          <p:nvPr/>
        </p:nvSpPr>
        <p:spPr>
          <a:xfrm>
            <a:off x="9730743" y="4517179"/>
            <a:ext cx="2072641" cy="1377502"/>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dirty="0">
              <a:solidFill>
                <a:schemeClr val="bg1"/>
              </a:solidFill>
              <a:latin typeface="Gulim" panose="020B0600000101010101" pitchFamily="34" charset="-127"/>
              <a:ea typeface="Gulim" panose="020B0600000101010101" pitchFamily="34" charset="-127"/>
            </a:endParaRPr>
          </a:p>
        </p:txBody>
      </p:sp>
      <p:sp>
        <p:nvSpPr>
          <p:cNvPr id="24" name="文本框 23"/>
          <p:cNvSpPr txBox="1"/>
          <p:nvPr/>
        </p:nvSpPr>
        <p:spPr>
          <a:xfrm>
            <a:off x="4729159" y="2996793"/>
            <a:ext cx="2168845" cy="461665"/>
          </a:xfrm>
          <a:prstGeom prst="rect">
            <a:avLst/>
          </a:prstGeom>
          <a:noFill/>
        </p:spPr>
        <p:txBody>
          <a:bodyPr wrap="square" rtlCol="0">
            <a:spAutoFit/>
          </a:bodyPr>
          <a:lstStyle/>
          <a:p>
            <a:r>
              <a:rPr lang="zh-CN" altLang="en-US" sz="2400" dirty="0" smtClean="0">
                <a:solidFill>
                  <a:schemeClr val="bg1"/>
                </a:solidFill>
                <a:latin typeface="Gulim" panose="020B0600000101010101" pitchFamily="34" charset="-127"/>
                <a:ea typeface="Gulim" panose="020B0600000101010101" pitchFamily="34" charset="-127"/>
              </a:rPr>
              <a:t>￥</a:t>
            </a:r>
            <a:r>
              <a:rPr lang="en-US" altLang="zh-CN" sz="2400" dirty="0" smtClean="0">
                <a:solidFill>
                  <a:schemeClr val="bg1"/>
                </a:solidFill>
                <a:latin typeface="Gulim" panose="020B0600000101010101" pitchFamily="34" charset="-127"/>
                <a:ea typeface="Gulim" panose="020B0600000101010101" pitchFamily="34" charset="-127"/>
              </a:rPr>
              <a:t>960,500</a:t>
            </a:r>
            <a:endParaRPr lang="zh-CN" altLang="en-US" sz="2400" dirty="0">
              <a:solidFill>
                <a:schemeClr val="bg1"/>
              </a:solidFill>
              <a:latin typeface="Gulim" panose="020B0600000101010101" pitchFamily="34" charset="-127"/>
              <a:ea typeface="Gulim" panose="020B0600000101010101" pitchFamily="34" charset="-127"/>
            </a:endParaRPr>
          </a:p>
        </p:txBody>
      </p:sp>
      <p:sp>
        <p:nvSpPr>
          <p:cNvPr id="25" name="文本框 24"/>
          <p:cNvSpPr txBox="1"/>
          <p:nvPr/>
        </p:nvSpPr>
        <p:spPr>
          <a:xfrm>
            <a:off x="7231383" y="2996794"/>
            <a:ext cx="1992627" cy="461665"/>
          </a:xfrm>
          <a:prstGeom prst="rect">
            <a:avLst/>
          </a:prstGeom>
          <a:noFill/>
        </p:spPr>
        <p:txBody>
          <a:bodyPr wrap="square" rtlCol="0">
            <a:spAutoFit/>
          </a:bodyPr>
          <a:lstStyle/>
          <a:p>
            <a:r>
              <a:rPr lang="zh-CN" altLang="en-US" sz="2400" dirty="0" smtClean="0">
                <a:solidFill>
                  <a:schemeClr val="bg1"/>
                </a:solidFill>
                <a:latin typeface="Gulim" panose="020B0600000101010101" pitchFamily="34" charset="-127"/>
                <a:ea typeface="Gulim" panose="020B0600000101010101" pitchFamily="34" charset="-127"/>
              </a:rPr>
              <a:t>￥</a:t>
            </a:r>
            <a:r>
              <a:rPr lang="en-US" altLang="zh-CN" sz="2400" dirty="0" smtClean="0">
                <a:solidFill>
                  <a:schemeClr val="bg1"/>
                </a:solidFill>
                <a:latin typeface="Gulim" panose="020B0600000101010101" pitchFamily="34" charset="-127"/>
                <a:ea typeface="Gulim" panose="020B0600000101010101" pitchFamily="34" charset="-127"/>
              </a:rPr>
              <a:t>6752,000</a:t>
            </a:r>
            <a:endParaRPr lang="zh-CN" altLang="en-US" sz="2400" dirty="0">
              <a:solidFill>
                <a:schemeClr val="bg1"/>
              </a:solidFill>
              <a:latin typeface="Gulim" panose="020B0600000101010101" pitchFamily="34" charset="-127"/>
              <a:ea typeface="Gulim" panose="020B0600000101010101" pitchFamily="34" charset="-127"/>
            </a:endParaRPr>
          </a:p>
        </p:txBody>
      </p:sp>
      <p:sp>
        <p:nvSpPr>
          <p:cNvPr id="27" name="文本框 26"/>
          <p:cNvSpPr txBox="1"/>
          <p:nvPr/>
        </p:nvSpPr>
        <p:spPr>
          <a:xfrm>
            <a:off x="9902193" y="2996794"/>
            <a:ext cx="1821179" cy="461665"/>
          </a:xfrm>
          <a:prstGeom prst="rect">
            <a:avLst/>
          </a:prstGeom>
          <a:noFill/>
        </p:spPr>
        <p:txBody>
          <a:bodyPr wrap="square" rtlCol="0">
            <a:spAutoFit/>
          </a:bodyPr>
          <a:lstStyle/>
          <a:p>
            <a:r>
              <a:rPr lang="zh-CN" altLang="en-US" sz="2400" dirty="0" smtClean="0">
                <a:solidFill>
                  <a:schemeClr val="bg1"/>
                </a:solidFill>
                <a:latin typeface="Gulim" panose="020B0600000101010101" pitchFamily="34" charset="-127"/>
                <a:ea typeface="Gulim" panose="020B0600000101010101" pitchFamily="34" charset="-127"/>
              </a:rPr>
              <a:t>￥</a:t>
            </a:r>
            <a:r>
              <a:rPr lang="en-US" altLang="zh-CN" sz="2400" dirty="0" smtClean="0">
                <a:solidFill>
                  <a:schemeClr val="bg1"/>
                </a:solidFill>
                <a:latin typeface="Gulim" panose="020B0600000101010101" pitchFamily="34" charset="-127"/>
                <a:ea typeface="Gulim" panose="020B0600000101010101" pitchFamily="34" charset="-127"/>
              </a:rPr>
              <a:t>758,500</a:t>
            </a:r>
            <a:endParaRPr lang="zh-CN" altLang="en-US" sz="2400" dirty="0">
              <a:solidFill>
                <a:schemeClr val="bg1"/>
              </a:solidFill>
              <a:latin typeface="Gulim" panose="020B0600000101010101" pitchFamily="34" charset="-127"/>
              <a:ea typeface="Gulim" panose="020B0600000101010101" pitchFamily="34" charset="-127"/>
            </a:endParaRPr>
          </a:p>
        </p:txBody>
      </p:sp>
      <p:sp>
        <p:nvSpPr>
          <p:cNvPr id="28" name="文本框 27"/>
          <p:cNvSpPr txBox="1"/>
          <p:nvPr/>
        </p:nvSpPr>
        <p:spPr>
          <a:xfrm>
            <a:off x="5202633" y="4851987"/>
            <a:ext cx="811369" cy="707886"/>
          </a:xfrm>
          <a:prstGeom prst="rect">
            <a:avLst/>
          </a:prstGeom>
          <a:noFill/>
        </p:spPr>
        <p:txBody>
          <a:bodyPr wrap="square" rtlCol="0">
            <a:spAutoFit/>
          </a:bodyPr>
          <a:lstStyle/>
          <a:p>
            <a:r>
              <a:rPr lang="en-US" altLang="zh-CN" sz="4000" dirty="0" smtClean="0">
                <a:solidFill>
                  <a:schemeClr val="bg1"/>
                </a:solidFill>
                <a:latin typeface="Gulim" panose="020B0600000101010101" pitchFamily="34" charset="-127"/>
                <a:ea typeface="Gulim" panose="020B0600000101010101" pitchFamily="34" charset="-127"/>
              </a:rPr>
              <a:t>24</a:t>
            </a:r>
            <a:endParaRPr lang="zh-CN" altLang="en-US" sz="4000" dirty="0">
              <a:solidFill>
                <a:schemeClr val="bg1"/>
              </a:solidFill>
              <a:latin typeface="Gulim" panose="020B0600000101010101" pitchFamily="34" charset="-127"/>
              <a:ea typeface="Gulim" panose="020B0600000101010101" pitchFamily="34" charset="-127"/>
            </a:endParaRPr>
          </a:p>
        </p:txBody>
      </p:sp>
      <p:sp>
        <p:nvSpPr>
          <p:cNvPr id="29" name="文本框 28"/>
          <p:cNvSpPr txBox="1"/>
          <p:nvPr/>
        </p:nvSpPr>
        <p:spPr>
          <a:xfrm>
            <a:off x="7782004" y="4851987"/>
            <a:ext cx="811369" cy="707886"/>
          </a:xfrm>
          <a:prstGeom prst="rect">
            <a:avLst/>
          </a:prstGeom>
          <a:noFill/>
        </p:spPr>
        <p:txBody>
          <a:bodyPr wrap="square" rtlCol="0">
            <a:spAutoFit/>
          </a:bodyPr>
          <a:lstStyle/>
          <a:p>
            <a:r>
              <a:rPr lang="en-US" altLang="zh-CN" sz="4000" dirty="0" smtClean="0">
                <a:solidFill>
                  <a:schemeClr val="bg1"/>
                </a:solidFill>
                <a:latin typeface="Gulim" panose="020B0600000101010101" pitchFamily="34" charset="-127"/>
                <a:ea typeface="Gulim" panose="020B0600000101010101" pitchFamily="34" charset="-127"/>
              </a:rPr>
              <a:t>13</a:t>
            </a:r>
            <a:endParaRPr lang="zh-CN" altLang="en-US" sz="4000" dirty="0">
              <a:solidFill>
                <a:schemeClr val="bg1"/>
              </a:solidFill>
              <a:latin typeface="Gulim" panose="020B0600000101010101" pitchFamily="34" charset="-127"/>
              <a:ea typeface="Gulim" panose="020B0600000101010101" pitchFamily="34" charset="-127"/>
            </a:endParaRPr>
          </a:p>
        </p:txBody>
      </p:sp>
      <p:sp>
        <p:nvSpPr>
          <p:cNvPr id="30" name="文本框 29"/>
          <p:cNvSpPr txBox="1"/>
          <p:nvPr/>
        </p:nvSpPr>
        <p:spPr>
          <a:xfrm>
            <a:off x="10361377" y="4851987"/>
            <a:ext cx="811369" cy="707886"/>
          </a:xfrm>
          <a:prstGeom prst="rect">
            <a:avLst/>
          </a:prstGeom>
          <a:noFill/>
        </p:spPr>
        <p:txBody>
          <a:bodyPr wrap="square" rtlCol="0">
            <a:spAutoFit/>
          </a:bodyPr>
          <a:lstStyle/>
          <a:p>
            <a:r>
              <a:rPr lang="en-US" altLang="zh-CN" sz="4000" dirty="0" smtClean="0">
                <a:solidFill>
                  <a:schemeClr val="bg1"/>
                </a:solidFill>
                <a:latin typeface="Gulim" panose="020B0600000101010101" pitchFamily="34" charset="-127"/>
                <a:ea typeface="Gulim" panose="020B0600000101010101" pitchFamily="34" charset="-127"/>
              </a:rPr>
              <a:t>18</a:t>
            </a:r>
            <a:endParaRPr lang="zh-CN" altLang="en-US" sz="4000" dirty="0">
              <a:solidFill>
                <a:schemeClr val="bg1"/>
              </a:solidFill>
              <a:latin typeface="Gulim" panose="020B0600000101010101" pitchFamily="34" charset="-127"/>
              <a:ea typeface="Gulim" panose="020B0600000101010101" pitchFamily="34" charset="-127"/>
            </a:endParaRPr>
          </a:p>
        </p:txBody>
      </p:sp>
      <p:sp>
        <p:nvSpPr>
          <p:cNvPr id="31" name="圆角矩形 30"/>
          <p:cNvSpPr/>
          <p:nvPr/>
        </p:nvSpPr>
        <p:spPr>
          <a:xfrm>
            <a:off x="537370" y="618646"/>
            <a:ext cx="3398521" cy="1377503"/>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dirty="0">
              <a:solidFill>
                <a:schemeClr val="bg1"/>
              </a:solidFill>
              <a:latin typeface="Gulim" panose="020B0600000101010101" pitchFamily="34" charset="-127"/>
              <a:ea typeface="Gulim" panose="020B0600000101010101" pitchFamily="34" charset="-127"/>
            </a:endParaRPr>
          </a:p>
        </p:txBody>
      </p:sp>
      <p:sp>
        <p:nvSpPr>
          <p:cNvPr id="32" name="文本框 31"/>
          <p:cNvSpPr txBox="1"/>
          <p:nvPr/>
        </p:nvSpPr>
        <p:spPr>
          <a:xfrm>
            <a:off x="1025049" y="922678"/>
            <a:ext cx="2423160" cy="769441"/>
          </a:xfrm>
          <a:prstGeom prst="rect">
            <a:avLst/>
          </a:prstGeom>
          <a:noFill/>
        </p:spPr>
        <p:txBody>
          <a:bodyPr wrap="square" rtlCol="0">
            <a:spAutoFit/>
          </a:bodyPr>
          <a:lstStyle/>
          <a:p>
            <a:r>
              <a:rPr lang="zh-CN" altLang="en-US" sz="4400" dirty="0" smtClean="0">
                <a:solidFill>
                  <a:schemeClr val="bg1"/>
                </a:solidFill>
                <a:latin typeface="华文细黑" panose="02010600040101010101" pitchFamily="2" charset="-122"/>
                <a:ea typeface="华文细黑" panose="02010600040101010101" pitchFamily="2" charset="-122"/>
              </a:rPr>
              <a:t>方案择优</a:t>
            </a:r>
            <a:endParaRPr lang="zh-CN" altLang="en-US" sz="4400" dirty="0">
              <a:solidFill>
                <a:schemeClr val="bg1"/>
              </a:solidFill>
              <a:latin typeface="华文细黑" panose="02010600040101010101" pitchFamily="2" charset="-122"/>
              <a:ea typeface="华文细黑" panose="02010600040101010101" pitchFamily="2" charset="-122"/>
            </a:endParaRPr>
          </a:p>
        </p:txBody>
      </p:sp>
    </p:spTree>
    <p:extLst>
      <p:ext uri="{BB962C8B-B14F-4D97-AF65-F5344CB8AC3E}">
        <p14:creationId xmlns:p14="http://schemas.microsoft.com/office/powerpoint/2010/main" val="2933613208"/>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1015815" y="537674"/>
            <a:ext cx="5887261" cy="5741205"/>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endParaRPr lang="zh-CN" altLang="zh-CN" dirty="0"/>
          </a:p>
        </p:txBody>
      </p:sp>
      <p:graphicFrame>
        <p:nvGraphicFramePr>
          <p:cNvPr id="3" name="表格 2"/>
          <p:cNvGraphicFramePr>
            <a:graphicFrameLocks noGrp="1"/>
          </p:cNvGraphicFramePr>
          <p:nvPr>
            <p:extLst>
              <p:ext uri="{D42A27DB-BD31-4B8C-83A1-F6EECF244321}">
                <p14:modId xmlns:p14="http://schemas.microsoft.com/office/powerpoint/2010/main" val="4006486417"/>
              </p:ext>
            </p:extLst>
          </p:nvPr>
        </p:nvGraphicFramePr>
        <p:xfrm>
          <a:off x="1523676" y="1060897"/>
          <a:ext cx="4846643" cy="4600569"/>
        </p:xfrm>
        <a:graphic>
          <a:graphicData uri="http://schemas.openxmlformats.org/drawingml/2006/table">
            <a:tbl>
              <a:tblPr>
                <a:tableStyleId>{5C22544A-7EE6-4342-B048-85BDC9FD1C3A}</a:tableStyleId>
              </a:tblPr>
              <a:tblGrid>
                <a:gridCol w="3638166"/>
                <a:gridCol w="1208477"/>
              </a:tblGrid>
              <a:tr h="237790">
                <a:tc>
                  <a:txBody>
                    <a:bodyPr/>
                    <a:lstStyle/>
                    <a:p>
                      <a:pPr algn="ctr" fontAlgn="b"/>
                      <a:r>
                        <a:rPr lang="zh-CN" altLang="en-US" sz="1800" u="none" strike="noStrike" dirty="0">
                          <a:solidFill>
                            <a:schemeClr val="bg1"/>
                          </a:solidFill>
                          <a:effectLst/>
                          <a:latin typeface="华文细黑" panose="02010600040101010101" pitchFamily="2" charset="-122"/>
                          <a:ea typeface="华文细黑" panose="02010600040101010101" pitchFamily="2" charset="-122"/>
                        </a:rPr>
                        <a:t>基础假设</a:t>
                      </a:r>
                      <a:endParaRPr lang="zh-CN" altLang="en-US" sz="1800" b="0" i="0" u="none" strike="noStrike" dirty="0">
                        <a:solidFill>
                          <a:schemeClr val="bg1"/>
                        </a:solidFill>
                        <a:effectLst/>
                        <a:latin typeface="华文细黑" panose="02010600040101010101" pitchFamily="2" charset="-122"/>
                        <a:ea typeface="华文细黑" panose="02010600040101010101" pitchFamily="2" charset="-122"/>
                      </a:endParaRPr>
                    </a:p>
                  </a:txBody>
                  <a:tcPr marL="0" marR="0" marT="0" marB="0" anchor="b">
                    <a:noFill/>
                  </a:tcPr>
                </a:tc>
                <a:tc>
                  <a:txBody>
                    <a:bodyPr/>
                    <a:lstStyle/>
                    <a:p>
                      <a:pPr algn="ctr" fontAlgn="b"/>
                      <a:r>
                        <a:rPr lang="zh-CN" altLang="en-US" sz="1800" u="none" strike="noStrike" dirty="0">
                          <a:solidFill>
                            <a:schemeClr val="bg1"/>
                          </a:solidFill>
                          <a:effectLst/>
                          <a:latin typeface="华文细黑" panose="02010600040101010101" pitchFamily="2" charset="-122"/>
                          <a:ea typeface="华文细黑" panose="02010600040101010101" pitchFamily="2" charset="-122"/>
                        </a:rPr>
                        <a:t>值</a:t>
                      </a:r>
                      <a:endParaRPr lang="zh-CN" altLang="en-US" sz="1800" b="0" i="0" u="none" strike="noStrike" dirty="0">
                        <a:solidFill>
                          <a:schemeClr val="bg1"/>
                        </a:solidFill>
                        <a:effectLst/>
                        <a:latin typeface="华文细黑" panose="02010600040101010101" pitchFamily="2" charset="-122"/>
                        <a:ea typeface="华文细黑" panose="02010600040101010101" pitchFamily="2" charset="-122"/>
                      </a:endParaRPr>
                    </a:p>
                  </a:txBody>
                  <a:tcPr marL="0" marR="0" marT="0" marB="0" anchor="b">
                    <a:noFill/>
                  </a:tcPr>
                </a:tc>
              </a:tr>
              <a:tr h="289413">
                <a:tc>
                  <a:txBody>
                    <a:bodyPr/>
                    <a:lstStyle/>
                    <a:p>
                      <a:pPr marL="0" algn="l" defTabSz="914400" rtl="0" eaLnBrk="1" fontAlgn="b" latinLnBrk="0" hangingPunct="1"/>
                      <a:r>
                        <a:rPr lang="zh-CN" altLang="en-US" sz="1800" u="none" strike="noStrike" kern="1200" dirty="0">
                          <a:solidFill>
                            <a:schemeClr val="bg1"/>
                          </a:solidFill>
                          <a:effectLst/>
                          <a:latin typeface="华文细黑" panose="02010600040101010101" pitchFamily="2" charset="-122"/>
                          <a:ea typeface="华文细黑" panose="02010600040101010101" pitchFamily="2" charset="-122"/>
                          <a:cs typeface="+mn-cs"/>
                        </a:rPr>
                        <a:t>用户增长率（</a:t>
                      </a:r>
                      <a:r>
                        <a:rPr lang="en-US" altLang="zh-CN" sz="1800" u="none" strike="noStrike" kern="1200" dirty="0">
                          <a:solidFill>
                            <a:schemeClr val="bg1"/>
                          </a:solidFill>
                          <a:effectLst/>
                          <a:latin typeface="华文细黑" panose="02010600040101010101" pitchFamily="2" charset="-122"/>
                          <a:ea typeface="华文细黑" panose="02010600040101010101" pitchFamily="2" charset="-122"/>
                          <a:cs typeface="+mn-cs"/>
                        </a:rPr>
                        <a:t>/</a:t>
                      </a:r>
                      <a:r>
                        <a:rPr lang="zh-CN" altLang="en-US" sz="1800" u="none" strike="noStrike" kern="1200" dirty="0">
                          <a:solidFill>
                            <a:schemeClr val="bg1"/>
                          </a:solidFill>
                          <a:effectLst/>
                          <a:latin typeface="华文细黑" panose="02010600040101010101" pitchFamily="2" charset="-122"/>
                          <a:ea typeface="华文细黑" panose="02010600040101010101" pitchFamily="2" charset="-122"/>
                          <a:cs typeface="+mn-cs"/>
                        </a:rPr>
                        <a:t>年）</a:t>
                      </a:r>
                    </a:p>
                  </a:txBody>
                  <a:tcPr marL="0" marR="0" marT="0" marB="0" anchor="b">
                    <a:noFill/>
                  </a:tcPr>
                </a:tc>
                <a:tc>
                  <a:txBody>
                    <a:bodyPr/>
                    <a:lstStyle/>
                    <a:p>
                      <a:pPr algn="r" fontAlgn="b"/>
                      <a:r>
                        <a:rPr lang="en-US" altLang="zh-CN" sz="1800" u="none" strike="noStrike">
                          <a:solidFill>
                            <a:schemeClr val="bg1"/>
                          </a:solidFill>
                          <a:effectLst/>
                          <a:latin typeface="Gulim" panose="020B0600000101010101" pitchFamily="34" charset="-127"/>
                          <a:ea typeface="Gulim" panose="020B0600000101010101" pitchFamily="34" charset="-127"/>
                        </a:rPr>
                        <a:t>20%</a:t>
                      </a:r>
                      <a:endParaRPr lang="en-US" altLang="zh-CN" sz="1800" b="0" i="0" u="none" strike="noStrike">
                        <a:solidFill>
                          <a:schemeClr val="bg1"/>
                        </a:solidFill>
                        <a:effectLst/>
                        <a:latin typeface="Gulim" panose="020B0600000101010101" pitchFamily="34" charset="-127"/>
                        <a:ea typeface="Gulim" panose="020B0600000101010101" pitchFamily="34" charset="-127"/>
                      </a:endParaRPr>
                    </a:p>
                  </a:txBody>
                  <a:tcPr marL="0" marR="0" marT="0" marB="0" anchor="b">
                    <a:noFill/>
                  </a:tcPr>
                </a:tc>
              </a:tr>
              <a:tr h="289413">
                <a:tc>
                  <a:txBody>
                    <a:bodyPr/>
                    <a:lstStyle/>
                    <a:p>
                      <a:pPr marL="0" algn="l" defTabSz="914400" rtl="0" eaLnBrk="1" fontAlgn="b" latinLnBrk="0" hangingPunct="1"/>
                      <a:r>
                        <a:rPr lang="zh-CN" altLang="en-US" sz="1800" u="none" strike="noStrike" kern="1200" dirty="0">
                          <a:solidFill>
                            <a:schemeClr val="bg1"/>
                          </a:solidFill>
                          <a:effectLst/>
                          <a:latin typeface="华文细黑" panose="02010600040101010101" pitchFamily="2" charset="-122"/>
                          <a:ea typeface="华文细黑" panose="02010600040101010101" pitchFamily="2" charset="-122"/>
                          <a:cs typeface="+mn-cs"/>
                        </a:rPr>
                        <a:t>入驻举办方增长率（</a:t>
                      </a:r>
                      <a:r>
                        <a:rPr lang="en-US" altLang="zh-CN" sz="1800" u="none" strike="noStrike" kern="1200" dirty="0">
                          <a:solidFill>
                            <a:schemeClr val="bg1"/>
                          </a:solidFill>
                          <a:effectLst/>
                          <a:latin typeface="华文细黑" panose="02010600040101010101" pitchFamily="2" charset="-122"/>
                          <a:ea typeface="华文细黑" panose="02010600040101010101" pitchFamily="2" charset="-122"/>
                          <a:cs typeface="+mn-cs"/>
                        </a:rPr>
                        <a:t>/</a:t>
                      </a:r>
                      <a:r>
                        <a:rPr lang="zh-CN" altLang="en-US" sz="1800" u="none" strike="noStrike" kern="1200" dirty="0">
                          <a:solidFill>
                            <a:schemeClr val="bg1"/>
                          </a:solidFill>
                          <a:effectLst/>
                          <a:latin typeface="华文细黑" panose="02010600040101010101" pitchFamily="2" charset="-122"/>
                          <a:ea typeface="华文细黑" panose="02010600040101010101" pitchFamily="2" charset="-122"/>
                          <a:cs typeface="+mn-cs"/>
                        </a:rPr>
                        <a:t>年）</a:t>
                      </a:r>
                    </a:p>
                  </a:txBody>
                  <a:tcPr marL="0" marR="0" marT="0" marB="0" anchor="b">
                    <a:noFill/>
                  </a:tcPr>
                </a:tc>
                <a:tc>
                  <a:txBody>
                    <a:bodyPr/>
                    <a:lstStyle/>
                    <a:p>
                      <a:pPr algn="r" fontAlgn="b"/>
                      <a:r>
                        <a:rPr lang="en-US" altLang="zh-CN" sz="1800" u="none" strike="noStrike">
                          <a:solidFill>
                            <a:schemeClr val="bg1"/>
                          </a:solidFill>
                          <a:effectLst/>
                          <a:latin typeface="Gulim" panose="020B0600000101010101" pitchFamily="34" charset="-127"/>
                          <a:ea typeface="Gulim" panose="020B0600000101010101" pitchFamily="34" charset="-127"/>
                        </a:rPr>
                        <a:t>20%</a:t>
                      </a:r>
                      <a:endParaRPr lang="en-US" altLang="zh-CN" sz="1800" b="0" i="0" u="none" strike="noStrike">
                        <a:solidFill>
                          <a:schemeClr val="bg1"/>
                        </a:solidFill>
                        <a:effectLst/>
                        <a:latin typeface="Gulim" panose="020B0600000101010101" pitchFamily="34" charset="-127"/>
                        <a:ea typeface="Gulim" panose="020B0600000101010101" pitchFamily="34" charset="-127"/>
                      </a:endParaRPr>
                    </a:p>
                  </a:txBody>
                  <a:tcPr marL="0" marR="0" marT="0" marB="0" anchor="b">
                    <a:noFill/>
                  </a:tcPr>
                </a:tc>
              </a:tr>
              <a:tr h="289413">
                <a:tc>
                  <a:txBody>
                    <a:bodyPr/>
                    <a:lstStyle/>
                    <a:p>
                      <a:pPr marL="0" algn="l" defTabSz="914400" rtl="0" eaLnBrk="1" fontAlgn="b" latinLnBrk="0" hangingPunct="1"/>
                      <a:r>
                        <a:rPr lang="zh-CN" altLang="en-US" sz="1800" u="none" strike="noStrike" kern="1200" dirty="0">
                          <a:solidFill>
                            <a:schemeClr val="bg1"/>
                          </a:solidFill>
                          <a:effectLst/>
                          <a:latin typeface="华文细黑" panose="02010600040101010101" pitchFamily="2" charset="-122"/>
                          <a:ea typeface="华文细黑" panose="02010600040101010101" pitchFamily="2" charset="-122"/>
                          <a:cs typeface="+mn-cs"/>
                        </a:rPr>
                        <a:t>举办方平均投入成本（</a:t>
                      </a:r>
                      <a:r>
                        <a:rPr lang="en-US" altLang="zh-CN" sz="1800" u="none" strike="noStrike" kern="1200" dirty="0">
                          <a:solidFill>
                            <a:schemeClr val="bg1"/>
                          </a:solidFill>
                          <a:effectLst/>
                          <a:latin typeface="华文细黑" panose="02010600040101010101" pitchFamily="2" charset="-122"/>
                          <a:ea typeface="华文细黑" panose="02010600040101010101" pitchFamily="2" charset="-122"/>
                          <a:cs typeface="+mn-cs"/>
                        </a:rPr>
                        <a:t>/</a:t>
                      </a:r>
                      <a:r>
                        <a:rPr lang="zh-CN" altLang="en-US" sz="1800" u="none" strike="noStrike" kern="1200" dirty="0">
                          <a:solidFill>
                            <a:schemeClr val="bg1"/>
                          </a:solidFill>
                          <a:effectLst/>
                          <a:latin typeface="华文细黑" panose="02010600040101010101" pitchFamily="2" charset="-122"/>
                          <a:ea typeface="华文细黑" panose="02010600040101010101" pitchFamily="2" charset="-122"/>
                          <a:cs typeface="+mn-cs"/>
                        </a:rPr>
                        <a:t>年）</a:t>
                      </a:r>
                    </a:p>
                  </a:txBody>
                  <a:tcPr marL="0" marR="0" marT="0" marB="0" anchor="b">
                    <a:noFill/>
                  </a:tcPr>
                </a:tc>
                <a:tc>
                  <a:txBody>
                    <a:bodyPr/>
                    <a:lstStyle/>
                    <a:p>
                      <a:pPr algn="r" fontAlgn="b"/>
                      <a:r>
                        <a:rPr lang="en-US" altLang="zh-CN" sz="1800" u="none" strike="noStrike" dirty="0">
                          <a:solidFill>
                            <a:schemeClr val="bg1"/>
                          </a:solidFill>
                          <a:effectLst/>
                          <a:latin typeface="Gulim" panose="020B0600000101010101" pitchFamily="34" charset="-127"/>
                          <a:ea typeface="Gulim" panose="020B0600000101010101" pitchFamily="34" charset="-127"/>
                        </a:rPr>
                        <a:t>1000</a:t>
                      </a:r>
                      <a:endParaRPr lang="en-US" altLang="zh-CN" sz="1800" b="0" i="0" u="none" strike="noStrike" dirty="0">
                        <a:solidFill>
                          <a:schemeClr val="bg1"/>
                        </a:solidFill>
                        <a:effectLst/>
                        <a:latin typeface="Gulim" panose="020B0600000101010101" pitchFamily="34" charset="-127"/>
                        <a:ea typeface="Gulim" panose="020B0600000101010101" pitchFamily="34" charset="-127"/>
                      </a:endParaRPr>
                    </a:p>
                  </a:txBody>
                  <a:tcPr marL="0" marR="0" marT="0" marB="0" anchor="b">
                    <a:noFill/>
                  </a:tcPr>
                </a:tc>
              </a:tr>
              <a:tr h="289413">
                <a:tc>
                  <a:txBody>
                    <a:bodyPr/>
                    <a:lstStyle/>
                    <a:p>
                      <a:pPr marL="0" algn="l" defTabSz="914400" rtl="0" eaLnBrk="1" fontAlgn="b" latinLnBrk="0" hangingPunct="1"/>
                      <a:r>
                        <a:rPr lang="zh-CN" altLang="en-US" sz="1800" u="none" strike="noStrike" kern="1200">
                          <a:solidFill>
                            <a:schemeClr val="bg1"/>
                          </a:solidFill>
                          <a:effectLst/>
                          <a:latin typeface="华文细黑" panose="02010600040101010101" pitchFamily="2" charset="-122"/>
                          <a:ea typeface="华文细黑" panose="02010600040101010101" pitchFamily="2" charset="-122"/>
                          <a:cs typeface="+mn-cs"/>
                        </a:rPr>
                        <a:t>活跃用户率（</a:t>
                      </a:r>
                      <a:r>
                        <a:rPr lang="en-US" altLang="zh-CN" sz="1800" u="none" strike="noStrike" kern="1200">
                          <a:solidFill>
                            <a:schemeClr val="bg1"/>
                          </a:solidFill>
                          <a:effectLst/>
                          <a:latin typeface="华文细黑" panose="02010600040101010101" pitchFamily="2" charset="-122"/>
                          <a:ea typeface="华文细黑" panose="02010600040101010101" pitchFamily="2" charset="-122"/>
                          <a:cs typeface="+mn-cs"/>
                        </a:rPr>
                        <a:t>/</a:t>
                      </a:r>
                      <a:r>
                        <a:rPr lang="zh-CN" altLang="en-US" sz="1800" u="none" strike="noStrike" kern="1200">
                          <a:solidFill>
                            <a:schemeClr val="bg1"/>
                          </a:solidFill>
                          <a:effectLst/>
                          <a:latin typeface="华文细黑" panose="02010600040101010101" pitchFamily="2" charset="-122"/>
                          <a:ea typeface="华文细黑" panose="02010600040101010101" pitchFamily="2" charset="-122"/>
                          <a:cs typeface="+mn-cs"/>
                        </a:rPr>
                        <a:t>天）</a:t>
                      </a:r>
                    </a:p>
                  </a:txBody>
                  <a:tcPr marL="0" marR="0" marT="0" marB="0" anchor="b">
                    <a:noFill/>
                  </a:tcPr>
                </a:tc>
                <a:tc>
                  <a:txBody>
                    <a:bodyPr/>
                    <a:lstStyle/>
                    <a:p>
                      <a:pPr algn="r" fontAlgn="b"/>
                      <a:r>
                        <a:rPr lang="en-US" altLang="zh-CN" sz="1800" u="none" strike="noStrike">
                          <a:solidFill>
                            <a:schemeClr val="bg1"/>
                          </a:solidFill>
                          <a:effectLst/>
                          <a:latin typeface="Gulim" panose="020B0600000101010101" pitchFamily="34" charset="-127"/>
                          <a:ea typeface="Gulim" panose="020B0600000101010101" pitchFamily="34" charset="-127"/>
                        </a:rPr>
                        <a:t>10%</a:t>
                      </a:r>
                      <a:endParaRPr lang="en-US" altLang="zh-CN" sz="1800" b="0" i="0" u="none" strike="noStrike">
                        <a:solidFill>
                          <a:schemeClr val="bg1"/>
                        </a:solidFill>
                        <a:effectLst/>
                        <a:latin typeface="Gulim" panose="020B0600000101010101" pitchFamily="34" charset="-127"/>
                        <a:ea typeface="Gulim" panose="020B0600000101010101" pitchFamily="34" charset="-127"/>
                      </a:endParaRPr>
                    </a:p>
                  </a:txBody>
                  <a:tcPr marL="0" marR="0" marT="0" marB="0" anchor="b">
                    <a:noFill/>
                  </a:tcPr>
                </a:tc>
              </a:tr>
              <a:tr h="289413">
                <a:tc>
                  <a:txBody>
                    <a:bodyPr/>
                    <a:lstStyle/>
                    <a:p>
                      <a:pPr marL="0" algn="l" defTabSz="914400" rtl="0" eaLnBrk="1" fontAlgn="b" latinLnBrk="0" hangingPunct="1"/>
                      <a:r>
                        <a:rPr lang="zh-CN" altLang="en-US" sz="1800" u="none" strike="noStrike" kern="1200">
                          <a:solidFill>
                            <a:schemeClr val="bg1"/>
                          </a:solidFill>
                          <a:effectLst/>
                          <a:latin typeface="华文细黑" panose="02010600040101010101" pitchFamily="2" charset="-122"/>
                          <a:ea typeface="华文细黑" panose="02010600040101010101" pitchFamily="2" charset="-122"/>
                          <a:cs typeface="+mn-cs"/>
                        </a:rPr>
                        <a:t>广告点击率</a:t>
                      </a:r>
                    </a:p>
                  </a:txBody>
                  <a:tcPr marL="0" marR="0" marT="0" marB="0" anchor="b">
                    <a:noFill/>
                  </a:tcPr>
                </a:tc>
                <a:tc>
                  <a:txBody>
                    <a:bodyPr/>
                    <a:lstStyle/>
                    <a:p>
                      <a:pPr algn="r" fontAlgn="b"/>
                      <a:r>
                        <a:rPr lang="en-US" altLang="zh-CN" sz="1800" u="none" strike="noStrike">
                          <a:solidFill>
                            <a:schemeClr val="bg1"/>
                          </a:solidFill>
                          <a:effectLst/>
                          <a:latin typeface="Gulim" panose="020B0600000101010101" pitchFamily="34" charset="-127"/>
                          <a:ea typeface="Gulim" panose="020B0600000101010101" pitchFamily="34" charset="-127"/>
                        </a:rPr>
                        <a:t>1%</a:t>
                      </a:r>
                      <a:endParaRPr lang="en-US" altLang="zh-CN" sz="1800" b="0" i="0" u="none" strike="noStrike">
                        <a:solidFill>
                          <a:schemeClr val="bg1"/>
                        </a:solidFill>
                        <a:effectLst/>
                        <a:latin typeface="Gulim" panose="020B0600000101010101" pitchFamily="34" charset="-127"/>
                        <a:ea typeface="Gulim" panose="020B0600000101010101" pitchFamily="34" charset="-127"/>
                      </a:endParaRPr>
                    </a:p>
                  </a:txBody>
                  <a:tcPr marL="0" marR="0" marT="0" marB="0" anchor="b">
                    <a:noFill/>
                  </a:tcPr>
                </a:tc>
              </a:tr>
              <a:tr h="289413">
                <a:tc>
                  <a:txBody>
                    <a:bodyPr/>
                    <a:lstStyle/>
                    <a:p>
                      <a:pPr marL="0" algn="l" defTabSz="914400" rtl="0" eaLnBrk="1" fontAlgn="b" latinLnBrk="0" hangingPunct="1"/>
                      <a:r>
                        <a:rPr lang="zh-CN" altLang="en-US" sz="1800" u="none" strike="noStrike" kern="1200">
                          <a:solidFill>
                            <a:schemeClr val="bg1"/>
                          </a:solidFill>
                          <a:effectLst/>
                          <a:latin typeface="华文细黑" panose="02010600040101010101" pitchFamily="2" charset="-122"/>
                          <a:ea typeface="华文细黑" panose="02010600040101010101" pitchFamily="2" charset="-122"/>
                          <a:cs typeface="+mn-cs"/>
                        </a:rPr>
                        <a:t>用户点击广告补贴（</a:t>
                      </a:r>
                      <a:r>
                        <a:rPr lang="en-US" altLang="zh-CN" sz="1800" u="none" strike="noStrike" kern="1200">
                          <a:solidFill>
                            <a:schemeClr val="bg1"/>
                          </a:solidFill>
                          <a:effectLst/>
                          <a:latin typeface="华文细黑" panose="02010600040101010101" pitchFamily="2" charset="-122"/>
                          <a:ea typeface="华文细黑" panose="02010600040101010101" pitchFamily="2" charset="-122"/>
                          <a:cs typeface="+mn-cs"/>
                        </a:rPr>
                        <a:t>/</a:t>
                      </a:r>
                      <a:r>
                        <a:rPr lang="zh-CN" altLang="en-US" sz="1800" u="none" strike="noStrike" kern="1200">
                          <a:solidFill>
                            <a:schemeClr val="bg1"/>
                          </a:solidFill>
                          <a:effectLst/>
                          <a:latin typeface="华文细黑" panose="02010600040101010101" pitchFamily="2" charset="-122"/>
                          <a:ea typeface="华文细黑" panose="02010600040101010101" pitchFamily="2" charset="-122"/>
                          <a:cs typeface="+mn-cs"/>
                        </a:rPr>
                        <a:t>条）</a:t>
                      </a:r>
                    </a:p>
                  </a:txBody>
                  <a:tcPr marL="0" marR="0" marT="0" marB="0" anchor="b">
                    <a:noFill/>
                  </a:tcPr>
                </a:tc>
                <a:tc>
                  <a:txBody>
                    <a:bodyPr/>
                    <a:lstStyle/>
                    <a:p>
                      <a:pPr algn="r" fontAlgn="b"/>
                      <a:r>
                        <a:rPr lang="en-US" altLang="zh-CN" sz="1800" u="none" strike="noStrike">
                          <a:solidFill>
                            <a:schemeClr val="bg1"/>
                          </a:solidFill>
                          <a:effectLst/>
                          <a:latin typeface="Gulim" panose="020B0600000101010101" pitchFamily="34" charset="-127"/>
                          <a:ea typeface="Gulim" panose="020B0600000101010101" pitchFamily="34" charset="-127"/>
                        </a:rPr>
                        <a:t>0.05 </a:t>
                      </a:r>
                      <a:endParaRPr lang="en-US" altLang="zh-CN" sz="1800" b="0" i="0" u="none" strike="noStrike">
                        <a:solidFill>
                          <a:schemeClr val="bg1"/>
                        </a:solidFill>
                        <a:effectLst/>
                        <a:latin typeface="Gulim" panose="020B0600000101010101" pitchFamily="34" charset="-127"/>
                        <a:ea typeface="Gulim" panose="020B0600000101010101" pitchFamily="34" charset="-127"/>
                      </a:endParaRPr>
                    </a:p>
                  </a:txBody>
                  <a:tcPr marL="0" marR="0" marT="0" marB="0" anchor="b">
                    <a:noFill/>
                  </a:tcPr>
                </a:tc>
              </a:tr>
              <a:tr h="289413">
                <a:tc>
                  <a:txBody>
                    <a:bodyPr/>
                    <a:lstStyle/>
                    <a:p>
                      <a:pPr marL="0" algn="l" defTabSz="914400" rtl="0" eaLnBrk="1" fontAlgn="b" latinLnBrk="0" hangingPunct="1"/>
                      <a:r>
                        <a:rPr lang="zh-CN" altLang="en-US" sz="1800" u="none" strike="noStrike" kern="1200">
                          <a:solidFill>
                            <a:schemeClr val="bg1"/>
                          </a:solidFill>
                          <a:effectLst/>
                          <a:latin typeface="华文细黑" panose="02010600040101010101" pitchFamily="2" charset="-122"/>
                          <a:ea typeface="华文细黑" panose="02010600040101010101" pitchFamily="2" charset="-122"/>
                          <a:cs typeface="+mn-cs"/>
                        </a:rPr>
                        <a:t>广告交易笔数增长率（</a:t>
                      </a:r>
                      <a:r>
                        <a:rPr lang="en-US" altLang="zh-CN" sz="1800" u="none" strike="noStrike" kern="1200">
                          <a:solidFill>
                            <a:schemeClr val="bg1"/>
                          </a:solidFill>
                          <a:effectLst/>
                          <a:latin typeface="华文细黑" panose="02010600040101010101" pitchFamily="2" charset="-122"/>
                          <a:ea typeface="华文细黑" panose="02010600040101010101" pitchFamily="2" charset="-122"/>
                          <a:cs typeface="+mn-cs"/>
                        </a:rPr>
                        <a:t>/</a:t>
                      </a:r>
                      <a:r>
                        <a:rPr lang="zh-CN" altLang="en-US" sz="1800" u="none" strike="noStrike" kern="1200">
                          <a:solidFill>
                            <a:schemeClr val="bg1"/>
                          </a:solidFill>
                          <a:effectLst/>
                          <a:latin typeface="华文细黑" panose="02010600040101010101" pitchFamily="2" charset="-122"/>
                          <a:ea typeface="华文细黑" panose="02010600040101010101" pitchFamily="2" charset="-122"/>
                          <a:cs typeface="+mn-cs"/>
                        </a:rPr>
                        <a:t>年）</a:t>
                      </a:r>
                    </a:p>
                  </a:txBody>
                  <a:tcPr marL="0" marR="0" marT="0" marB="0" anchor="b">
                    <a:noFill/>
                  </a:tcPr>
                </a:tc>
                <a:tc>
                  <a:txBody>
                    <a:bodyPr/>
                    <a:lstStyle/>
                    <a:p>
                      <a:pPr algn="r" fontAlgn="b"/>
                      <a:r>
                        <a:rPr lang="en-US" altLang="zh-CN" sz="1800" u="none" strike="noStrike" dirty="0">
                          <a:solidFill>
                            <a:schemeClr val="bg1"/>
                          </a:solidFill>
                          <a:effectLst/>
                          <a:latin typeface="Gulim" panose="020B0600000101010101" pitchFamily="34" charset="-127"/>
                          <a:ea typeface="Gulim" panose="020B0600000101010101" pitchFamily="34" charset="-127"/>
                        </a:rPr>
                        <a:t>20%</a:t>
                      </a:r>
                      <a:endParaRPr lang="en-US" altLang="zh-CN" sz="1800" b="0" i="0" u="none" strike="noStrike" dirty="0">
                        <a:solidFill>
                          <a:schemeClr val="bg1"/>
                        </a:solidFill>
                        <a:effectLst/>
                        <a:latin typeface="Gulim" panose="020B0600000101010101" pitchFamily="34" charset="-127"/>
                        <a:ea typeface="Gulim" panose="020B0600000101010101" pitchFamily="34" charset="-127"/>
                      </a:endParaRPr>
                    </a:p>
                  </a:txBody>
                  <a:tcPr marL="0" marR="0" marT="0" marB="0" anchor="b">
                    <a:noFill/>
                  </a:tcPr>
                </a:tc>
              </a:tr>
              <a:tr h="260109">
                <a:tc>
                  <a:txBody>
                    <a:bodyPr/>
                    <a:lstStyle/>
                    <a:p>
                      <a:pPr marL="0" algn="l" defTabSz="914400" rtl="0" eaLnBrk="1" fontAlgn="b" latinLnBrk="0" hangingPunct="1"/>
                      <a:r>
                        <a:rPr lang="zh-CN" altLang="en-US" sz="1800" u="none" strike="noStrike" kern="1200" dirty="0">
                          <a:solidFill>
                            <a:schemeClr val="bg1"/>
                          </a:solidFill>
                          <a:effectLst/>
                          <a:latin typeface="华文细黑" panose="02010600040101010101" pitchFamily="2" charset="-122"/>
                          <a:ea typeface="华文细黑" panose="02010600040101010101" pitchFamily="2" charset="-122"/>
                          <a:cs typeface="+mn-cs"/>
                        </a:rPr>
                        <a:t>初始广告交易笔数</a:t>
                      </a:r>
                    </a:p>
                  </a:txBody>
                  <a:tcPr marL="0" marR="0" marT="0" marB="0" anchor="b">
                    <a:noFill/>
                  </a:tcPr>
                </a:tc>
                <a:tc>
                  <a:txBody>
                    <a:bodyPr/>
                    <a:lstStyle/>
                    <a:p>
                      <a:pPr algn="r" fontAlgn="b"/>
                      <a:r>
                        <a:rPr lang="en-US" altLang="zh-CN" sz="1800" u="none" strike="noStrike" dirty="0">
                          <a:solidFill>
                            <a:schemeClr val="bg1"/>
                          </a:solidFill>
                          <a:effectLst/>
                          <a:latin typeface="Gulim" panose="020B0600000101010101" pitchFamily="34" charset="-127"/>
                          <a:ea typeface="Gulim" panose="020B0600000101010101" pitchFamily="34" charset="-127"/>
                        </a:rPr>
                        <a:t>100</a:t>
                      </a:r>
                      <a:endParaRPr lang="en-US" altLang="zh-CN" sz="1800" b="0" i="0" u="none" strike="noStrike" dirty="0">
                        <a:solidFill>
                          <a:schemeClr val="bg1"/>
                        </a:solidFill>
                        <a:effectLst/>
                        <a:latin typeface="Gulim" panose="020B0600000101010101" pitchFamily="34" charset="-127"/>
                        <a:ea typeface="Gulim" panose="020B0600000101010101" pitchFamily="34" charset="-127"/>
                      </a:endParaRPr>
                    </a:p>
                  </a:txBody>
                  <a:tcPr marL="0" marR="0" marT="0" marB="0" anchor="b">
                    <a:noFill/>
                  </a:tcPr>
                </a:tc>
              </a:tr>
              <a:tr h="289560">
                <a:tc>
                  <a:txBody>
                    <a:bodyPr/>
                    <a:lstStyle/>
                    <a:p>
                      <a:pPr marL="0" algn="l" defTabSz="914400" rtl="0" eaLnBrk="1" fontAlgn="b" latinLnBrk="0" hangingPunct="1"/>
                      <a:r>
                        <a:rPr lang="zh-CN" altLang="en-US" sz="1800" u="none" strike="noStrike" kern="1200" dirty="0">
                          <a:solidFill>
                            <a:schemeClr val="bg1"/>
                          </a:solidFill>
                          <a:effectLst/>
                          <a:latin typeface="华文细黑" panose="02010600040101010101" pitchFamily="2" charset="-122"/>
                          <a:ea typeface="华文细黑" panose="02010600040101010101" pitchFamily="2" charset="-122"/>
                          <a:cs typeface="+mn-cs"/>
                        </a:rPr>
                        <a:t>初始一次性广告投入</a:t>
                      </a:r>
                    </a:p>
                  </a:txBody>
                  <a:tcPr marL="0" marR="0" marT="0" marB="0" anchor="b">
                    <a:noFill/>
                  </a:tcPr>
                </a:tc>
                <a:tc>
                  <a:txBody>
                    <a:bodyPr/>
                    <a:lstStyle/>
                    <a:p>
                      <a:pPr algn="r" fontAlgn="b"/>
                      <a:r>
                        <a:rPr lang="en-US" altLang="zh-CN" sz="1800" u="none" strike="noStrike">
                          <a:solidFill>
                            <a:schemeClr val="bg1"/>
                          </a:solidFill>
                          <a:effectLst/>
                          <a:latin typeface="Gulim" panose="020B0600000101010101" pitchFamily="34" charset="-127"/>
                          <a:ea typeface="Gulim" panose="020B0600000101010101" pitchFamily="34" charset="-127"/>
                        </a:rPr>
                        <a:t>2500</a:t>
                      </a:r>
                      <a:endParaRPr lang="en-US" altLang="zh-CN" sz="1800" b="0" i="0" u="none" strike="noStrike">
                        <a:solidFill>
                          <a:schemeClr val="bg1"/>
                        </a:solidFill>
                        <a:effectLst/>
                        <a:latin typeface="Gulim" panose="020B0600000101010101" pitchFamily="34" charset="-127"/>
                        <a:ea typeface="Gulim" panose="020B0600000101010101" pitchFamily="34" charset="-127"/>
                      </a:endParaRPr>
                    </a:p>
                  </a:txBody>
                  <a:tcPr marL="0" marR="0" marT="0" marB="0" anchor="b">
                    <a:noFill/>
                  </a:tcPr>
                </a:tc>
              </a:tr>
              <a:tr h="289413">
                <a:tc>
                  <a:txBody>
                    <a:bodyPr/>
                    <a:lstStyle/>
                    <a:p>
                      <a:pPr marL="0" algn="l" defTabSz="914400" rtl="0" eaLnBrk="1" fontAlgn="b" latinLnBrk="0" hangingPunct="1"/>
                      <a:r>
                        <a:rPr lang="zh-CN" altLang="en-US" sz="1800" u="none" strike="noStrike" kern="1200" dirty="0">
                          <a:solidFill>
                            <a:schemeClr val="bg1"/>
                          </a:solidFill>
                          <a:effectLst/>
                          <a:latin typeface="华文细黑" panose="02010600040101010101" pitchFamily="2" charset="-122"/>
                          <a:ea typeface="华文细黑" panose="02010600040101010101" pitchFamily="2" charset="-122"/>
                          <a:cs typeface="+mn-cs"/>
                        </a:rPr>
                        <a:t>一次性广告投入费用增长率（</a:t>
                      </a:r>
                      <a:r>
                        <a:rPr lang="en-US" altLang="zh-CN" sz="1800" u="none" strike="noStrike" kern="1200" dirty="0">
                          <a:solidFill>
                            <a:schemeClr val="bg1"/>
                          </a:solidFill>
                          <a:effectLst/>
                          <a:latin typeface="华文细黑" panose="02010600040101010101" pitchFamily="2" charset="-122"/>
                          <a:ea typeface="华文细黑" panose="02010600040101010101" pitchFamily="2" charset="-122"/>
                          <a:cs typeface="+mn-cs"/>
                        </a:rPr>
                        <a:t>/</a:t>
                      </a:r>
                      <a:r>
                        <a:rPr lang="zh-CN" altLang="en-US" sz="1800" u="none" strike="noStrike" kern="1200" dirty="0">
                          <a:solidFill>
                            <a:schemeClr val="bg1"/>
                          </a:solidFill>
                          <a:effectLst/>
                          <a:latin typeface="华文细黑" panose="02010600040101010101" pitchFamily="2" charset="-122"/>
                          <a:ea typeface="华文细黑" panose="02010600040101010101" pitchFamily="2" charset="-122"/>
                          <a:cs typeface="+mn-cs"/>
                        </a:rPr>
                        <a:t>年）</a:t>
                      </a:r>
                    </a:p>
                  </a:txBody>
                  <a:tcPr marL="0" marR="0" marT="0" marB="0" anchor="b">
                    <a:noFill/>
                  </a:tcPr>
                </a:tc>
                <a:tc>
                  <a:txBody>
                    <a:bodyPr/>
                    <a:lstStyle/>
                    <a:p>
                      <a:pPr algn="r" fontAlgn="b"/>
                      <a:r>
                        <a:rPr lang="en-US" altLang="zh-CN" sz="1800" u="none" strike="noStrike" dirty="0">
                          <a:solidFill>
                            <a:schemeClr val="bg1"/>
                          </a:solidFill>
                          <a:effectLst/>
                          <a:latin typeface="Gulim" panose="020B0600000101010101" pitchFamily="34" charset="-127"/>
                          <a:ea typeface="Gulim" panose="020B0600000101010101" pitchFamily="34" charset="-127"/>
                        </a:rPr>
                        <a:t>3%</a:t>
                      </a:r>
                      <a:endParaRPr lang="en-US" altLang="zh-CN" sz="1800" b="0" i="0" u="none" strike="noStrike" dirty="0">
                        <a:solidFill>
                          <a:schemeClr val="bg1"/>
                        </a:solidFill>
                        <a:effectLst/>
                        <a:latin typeface="Gulim" panose="020B0600000101010101" pitchFamily="34" charset="-127"/>
                        <a:ea typeface="Gulim" panose="020B0600000101010101" pitchFamily="34" charset="-127"/>
                      </a:endParaRPr>
                    </a:p>
                  </a:txBody>
                  <a:tcPr marL="0" marR="0" marT="0" marB="0" anchor="b">
                    <a:noFill/>
                  </a:tcPr>
                </a:tc>
              </a:tr>
              <a:tr h="289413">
                <a:tc>
                  <a:txBody>
                    <a:bodyPr/>
                    <a:lstStyle/>
                    <a:p>
                      <a:pPr marL="0" algn="l" defTabSz="914400" rtl="0" eaLnBrk="1" fontAlgn="b" latinLnBrk="0" hangingPunct="1"/>
                      <a:r>
                        <a:rPr lang="zh-CN" altLang="en-US" sz="1800" u="none" strike="noStrike" kern="1200">
                          <a:solidFill>
                            <a:schemeClr val="bg1"/>
                          </a:solidFill>
                          <a:effectLst/>
                          <a:latin typeface="华文细黑" panose="02010600040101010101" pitchFamily="2" charset="-122"/>
                          <a:ea typeface="华文细黑" panose="02010600040101010101" pitchFamily="2" charset="-122"/>
                          <a:cs typeface="+mn-cs"/>
                        </a:rPr>
                        <a:t>初始用户量</a:t>
                      </a:r>
                    </a:p>
                  </a:txBody>
                  <a:tcPr marL="0" marR="0" marT="0" marB="0" anchor="b">
                    <a:noFill/>
                  </a:tcPr>
                </a:tc>
                <a:tc>
                  <a:txBody>
                    <a:bodyPr/>
                    <a:lstStyle/>
                    <a:p>
                      <a:pPr algn="r" fontAlgn="b"/>
                      <a:r>
                        <a:rPr lang="en-US" altLang="zh-CN" sz="1800" u="none" strike="noStrike">
                          <a:solidFill>
                            <a:schemeClr val="bg1"/>
                          </a:solidFill>
                          <a:effectLst/>
                          <a:latin typeface="Gulim" panose="020B0600000101010101" pitchFamily="34" charset="-127"/>
                          <a:ea typeface="Gulim" panose="020B0600000101010101" pitchFamily="34" charset="-127"/>
                        </a:rPr>
                        <a:t>2000</a:t>
                      </a:r>
                      <a:endParaRPr lang="en-US" altLang="zh-CN" sz="1800" b="0" i="0" u="none" strike="noStrike">
                        <a:solidFill>
                          <a:schemeClr val="bg1"/>
                        </a:solidFill>
                        <a:effectLst/>
                        <a:latin typeface="Gulim" panose="020B0600000101010101" pitchFamily="34" charset="-127"/>
                        <a:ea typeface="Gulim" panose="020B0600000101010101" pitchFamily="34" charset="-127"/>
                      </a:endParaRPr>
                    </a:p>
                  </a:txBody>
                  <a:tcPr marL="0" marR="0" marT="0" marB="0" anchor="b">
                    <a:noFill/>
                  </a:tcPr>
                </a:tc>
              </a:tr>
              <a:tr h="289413">
                <a:tc>
                  <a:txBody>
                    <a:bodyPr/>
                    <a:lstStyle/>
                    <a:p>
                      <a:pPr marL="0" algn="l" defTabSz="914400" rtl="0" eaLnBrk="1" fontAlgn="b" latinLnBrk="0" hangingPunct="1"/>
                      <a:r>
                        <a:rPr lang="zh-CN" altLang="en-US" sz="1800" u="none" strike="noStrike" kern="1200">
                          <a:solidFill>
                            <a:schemeClr val="bg1"/>
                          </a:solidFill>
                          <a:effectLst/>
                          <a:latin typeface="华文细黑" panose="02010600040101010101" pitchFamily="2" charset="-122"/>
                          <a:ea typeface="华文细黑" panose="02010600040101010101" pitchFamily="2" charset="-122"/>
                          <a:cs typeface="+mn-cs"/>
                        </a:rPr>
                        <a:t>初始入驻举办方数量</a:t>
                      </a:r>
                    </a:p>
                  </a:txBody>
                  <a:tcPr marL="0" marR="0" marT="0" marB="0" anchor="b">
                    <a:noFill/>
                  </a:tcPr>
                </a:tc>
                <a:tc>
                  <a:txBody>
                    <a:bodyPr/>
                    <a:lstStyle/>
                    <a:p>
                      <a:pPr algn="r" fontAlgn="b"/>
                      <a:r>
                        <a:rPr lang="en-US" altLang="zh-CN" sz="1800" u="none" strike="noStrike" dirty="0">
                          <a:solidFill>
                            <a:schemeClr val="bg1"/>
                          </a:solidFill>
                          <a:effectLst/>
                          <a:latin typeface="Gulim" panose="020B0600000101010101" pitchFamily="34" charset="-127"/>
                          <a:ea typeface="Gulim" panose="020B0600000101010101" pitchFamily="34" charset="-127"/>
                        </a:rPr>
                        <a:t>50</a:t>
                      </a:r>
                      <a:endParaRPr lang="en-US" altLang="zh-CN" sz="1800" b="0" i="0" u="none" strike="noStrike" dirty="0">
                        <a:solidFill>
                          <a:schemeClr val="bg1"/>
                        </a:solidFill>
                        <a:effectLst/>
                        <a:latin typeface="Gulim" panose="020B0600000101010101" pitchFamily="34" charset="-127"/>
                        <a:ea typeface="Gulim" panose="020B0600000101010101" pitchFamily="34" charset="-127"/>
                      </a:endParaRPr>
                    </a:p>
                  </a:txBody>
                  <a:tcPr marL="0" marR="0" marT="0" marB="0" anchor="b">
                    <a:noFill/>
                  </a:tcPr>
                </a:tc>
              </a:tr>
              <a:tr h="289413">
                <a:tc>
                  <a:txBody>
                    <a:bodyPr/>
                    <a:lstStyle/>
                    <a:p>
                      <a:pPr marL="0" algn="l" defTabSz="914400" rtl="0" eaLnBrk="1" fontAlgn="b" latinLnBrk="0" hangingPunct="1"/>
                      <a:r>
                        <a:rPr lang="zh-CN" altLang="en-US" sz="1800" u="none" strike="noStrike" kern="1200">
                          <a:solidFill>
                            <a:schemeClr val="bg1"/>
                          </a:solidFill>
                          <a:effectLst/>
                          <a:latin typeface="华文细黑" panose="02010600040101010101" pitchFamily="2" charset="-122"/>
                          <a:ea typeface="华文细黑" panose="02010600040101010101" pitchFamily="2" charset="-122"/>
                          <a:cs typeface="+mn-cs"/>
                        </a:rPr>
                        <a:t>税率</a:t>
                      </a:r>
                    </a:p>
                  </a:txBody>
                  <a:tcPr marL="0" marR="0" marT="0" marB="0" anchor="b">
                    <a:noFill/>
                  </a:tcPr>
                </a:tc>
                <a:tc>
                  <a:txBody>
                    <a:bodyPr/>
                    <a:lstStyle/>
                    <a:p>
                      <a:pPr algn="r" fontAlgn="b"/>
                      <a:r>
                        <a:rPr lang="en-US" altLang="zh-CN" sz="1800" u="none" strike="noStrike">
                          <a:solidFill>
                            <a:schemeClr val="bg1"/>
                          </a:solidFill>
                          <a:effectLst/>
                          <a:latin typeface="Gulim" panose="020B0600000101010101" pitchFamily="34" charset="-127"/>
                          <a:ea typeface="Gulim" panose="020B0600000101010101" pitchFamily="34" charset="-127"/>
                        </a:rPr>
                        <a:t>35%</a:t>
                      </a:r>
                      <a:endParaRPr lang="en-US" altLang="zh-CN" sz="1800" b="0" i="0" u="none" strike="noStrike">
                        <a:solidFill>
                          <a:schemeClr val="bg1"/>
                        </a:solidFill>
                        <a:effectLst/>
                        <a:latin typeface="Gulim" panose="020B0600000101010101" pitchFamily="34" charset="-127"/>
                        <a:ea typeface="Gulim" panose="020B0600000101010101" pitchFamily="34" charset="-127"/>
                      </a:endParaRPr>
                    </a:p>
                  </a:txBody>
                  <a:tcPr marL="0" marR="0" marT="0" marB="0" anchor="b">
                    <a:noFill/>
                  </a:tcPr>
                </a:tc>
              </a:tr>
              <a:tr h="289413">
                <a:tc>
                  <a:txBody>
                    <a:bodyPr/>
                    <a:lstStyle/>
                    <a:p>
                      <a:pPr marL="0" algn="l" defTabSz="914400" rtl="0" eaLnBrk="1" fontAlgn="b" latinLnBrk="0" hangingPunct="1"/>
                      <a:r>
                        <a:rPr lang="zh-CN" altLang="en-US" sz="1800" u="none" strike="noStrike" kern="1200">
                          <a:solidFill>
                            <a:schemeClr val="bg1"/>
                          </a:solidFill>
                          <a:effectLst/>
                          <a:latin typeface="华文细黑" panose="02010600040101010101" pitchFamily="2" charset="-122"/>
                          <a:ea typeface="华文细黑" panose="02010600040101010101" pitchFamily="2" charset="-122"/>
                          <a:cs typeface="+mn-cs"/>
                        </a:rPr>
                        <a:t>现金折旧率</a:t>
                      </a:r>
                    </a:p>
                  </a:txBody>
                  <a:tcPr marL="0" marR="0" marT="0" marB="0" anchor="b">
                    <a:noFill/>
                  </a:tcPr>
                </a:tc>
                <a:tc>
                  <a:txBody>
                    <a:bodyPr/>
                    <a:lstStyle/>
                    <a:p>
                      <a:pPr algn="r" fontAlgn="b"/>
                      <a:r>
                        <a:rPr lang="en-US" altLang="zh-CN" sz="1800" u="none" strike="noStrike" dirty="0">
                          <a:solidFill>
                            <a:schemeClr val="bg1"/>
                          </a:solidFill>
                          <a:effectLst/>
                          <a:latin typeface="Gulim" panose="020B0600000101010101" pitchFamily="34" charset="-127"/>
                          <a:ea typeface="Gulim" panose="020B0600000101010101" pitchFamily="34" charset="-127"/>
                        </a:rPr>
                        <a:t>0.40%</a:t>
                      </a:r>
                      <a:endParaRPr lang="en-US" altLang="zh-CN" sz="1800" b="0" i="0" u="none" strike="noStrike" dirty="0">
                        <a:solidFill>
                          <a:schemeClr val="bg1"/>
                        </a:solidFill>
                        <a:effectLst/>
                        <a:latin typeface="Gulim" panose="020B0600000101010101" pitchFamily="34" charset="-127"/>
                        <a:ea typeface="Gulim" panose="020B0600000101010101" pitchFamily="34" charset="-127"/>
                      </a:endParaRPr>
                    </a:p>
                  </a:txBody>
                  <a:tcPr marL="0" marR="0" marT="0" marB="0" anchor="b">
                    <a:noFill/>
                  </a:tcPr>
                </a:tc>
              </a:tr>
              <a:tr h="289413">
                <a:tc>
                  <a:txBody>
                    <a:bodyPr/>
                    <a:lstStyle/>
                    <a:p>
                      <a:pPr marL="0" algn="l" defTabSz="914400" rtl="0" eaLnBrk="1" fontAlgn="b" latinLnBrk="0" hangingPunct="1"/>
                      <a:r>
                        <a:rPr lang="zh-CN" altLang="en-US" sz="1800" u="none" strike="noStrike" kern="1200" dirty="0">
                          <a:solidFill>
                            <a:schemeClr val="bg1"/>
                          </a:solidFill>
                          <a:effectLst/>
                          <a:latin typeface="华文细黑" panose="02010600040101010101" pitchFamily="2" charset="-122"/>
                          <a:ea typeface="华文细黑" panose="02010600040101010101" pitchFamily="2" charset="-122"/>
                          <a:cs typeface="+mn-cs"/>
                        </a:rPr>
                        <a:t>机会成本率</a:t>
                      </a:r>
                      <a:r>
                        <a:rPr lang="en-US" altLang="zh-CN" sz="1800" u="none" strike="noStrike" kern="1200" dirty="0">
                          <a:solidFill>
                            <a:schemeClr val="bg1"/>
                          </a:solidFill>
                          <a:effectLst/>
                          <a:latin typeface="华文细黑" panose="02010600040101010101" pitchFamily="2" charset="-122"/>
                          <a:ea typeface="华文细黑" panose="02010600040101010101" pitchFamily="2" charset="-122"/>
                          <a:cs typeface="+mn-cs"/>
                        </a:rPr>
                        <a:t>(</a:t>
                      </a:r>
                      <a:r>
                        <a:rPr lang="en-US" sz="1800" u="none" strike="noStrike" kern="1200" dirty="0">
                          <a:solidFill>
                            <a:schemeClr val="bg1"/>
                          </a:solidFill>
                          <a:effectLst/>
                          <a:latin typeface="华文细黑" panose="02010600040101010101" pitchFamily="2" charset="-122"/>
                          <a:ea typeface="华文细黑" panose="02010600040101010101" pitchFamily="2" charset="-122"/>
                          <a:cs typeface="+mn-cs"/>
                        </a:rPr>
                        <a:t>WACC)</a:t>
                      </a:r>
                    </a:p>
                  </a:txBody>
                  <a:tcPr marL="0" marR="0" marT="0" marB="0" anchor="b">
                    <a:noFill/>
                  </a:tcPr>
                </a:tc>
                <a:tc>
                  <a:txBody>
                    <a:bodyPr/>
                    <a:lstStyle/>
                    <a:p>
                      <a:pPr algn="r" fontAlgn="b"/>
                      <a:r>
                        <a:rPr lang="en-US" altLang="zh-CN" sz="1800" u="none" strike="noStrike" dirty="0">
                          <a:solidFill>
                            <a:schemeClr val="bg1"/>
                          </a:solidFill>
                          <a:effectLst/>
                          <a:latin typeface="Gulim" panose="020B0600000101010101" pitchFamily="34" charset="-127"/>
                          <a:ea typeface="Gulim" panose="020B0600000101010101" pitchFamily="34" charset="-127"/>
                        </a:rPr>
                        <a:t>12%</a:t>
                      </a:r>
                      <a:endParaRPr lang="en-US" altLang="zh-CN" sz="1800" b="0" i="0" u="none" strike="noStrike" dirty="0">
                        <a:solidFill>
                          <a:schemeClr val="bg1"/>
                        </a:solidFill>
                        <a:effectLst/>
                        <a:latin typeface="Gulim" panose="020B0600000101010101" pitchFamily="34" charset="-127"/>
                        <a:ea typeface="Gulim" panose="020B0600000101010101" pitchFamily="34" charset="-127"/>
                      </a:endParaRPr>
                    </a:p>
                  </a:txBody>
                  <a:tcPr marL="0" marR="0" marT="0" marB="0" anchor="b">
                    <a:noFill/>
                  </a:tcPr>
                </a:tc>
              </a:tr>
            </a:tbl>
          </a:graphicData>
        </a:graphic>
      </p:graphicFrame>
      <p:sp>
        <p:nvSpPr>
          <p:cNvPr id="4" name="右箭头 3"/>
          <p:cNvSpPr/>
          <p:nvPr/>
        </p:nvSpPr>
        <p:spPr>
          <a:xfrm>
            <a:off x="7353837" y="2681220"/>
            <a:ext cx="1545464" cy="149394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9350061" y="1060897"/>
            <a:ext cx="1390919" cy="1180027"/>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dirty="0">
              <a:solidFill>
                <a:schemeClr val="bg1"/>
              </a:solidFill>
              <a:latin typeface="Gulim" panose="020B0600000101010101" pitchFamily="34" charset="-127"/>
              <a:ea typeface="Gulim" panose="020B0600000101010101" pitchFamily="34" charset="-127"/>
            </a:endParaRPr>
          </a:p>
        </p:txBody>
      </p:sp>
      <p:sp>
        <p:nvSpPr>
          <p:cNvPr id="7" name="圆角矩形 6"/>
          <p:cNvSpPr/>
          <p:nvPr/>
        </p:nvSpPr>
        <p:spPr>
          <a:xfrm>
            <a:off x="9350061" y="2838180"/>
            <a:ext cx="1390919" cy="1180027"/>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dirty="0">
              <a:solidFill>
                <a:schemeClr val="bg1"/>
              </a:solidFill>
              <a:latin typeface="Gulim" panose="020B0600000101010101" pitchFamily="34" charset="-127"/>
              <a:ea typeface="Gulim" panose="020B0600000101010101" pitchFamily="34" charset="-127"/>
            </a:endParaRPr>
          </a:p>
        </p:txBody>
      </p:sp>
      <p:sp>
        <p:nvSpPr>
          <p:cNvPr id="8" name="圆角矩形 7"/>
          <p:cNvSpPr/>
          <p:nvPr/>
        </p:nvSpPr>
        <p:spPr>
          <a:xfrm>
            <a:off x="9350061" y="4587785"/>
            <a:ext cx="1390919" cy="1180027"/>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dirty="0">
              <a:solidFill>
                <a:schemeClr val="bg1"/>
              </a:solidFill>
              <a:latin typeface="Gulim" panose="020B0600000101010101" pitchFamily="34" charset="-127"/>
              <a:ea typeface="Gulim" panose="020B0600000101010101" pitchFamily="34" charset="-127"/>
            </a:endParaRPr>
          </a:p>
        </p:txBody>
      </p:sp>
      <p:sp>
        <p:nvSpPr>
          <p:cNvPr id="9" name="文本框 8"/>
          <p:cNvSpPr txBox="1"/>
          <p:nvPr/>
        </p:nvSpPr>
        <p:spPr>
          <a:xfrm>
            <a:off x="9427333" y="1060897"/>
            <a:ext cx="1268569" cy="1046440"/>
          </a:xfrm>
          <a:prstGeom prst="rect">
            <a:avLst/>
          </a:prstGeom>
          <a:noFill/>
        </p:spPr>
        <p:txBody>
          <a:bodyPr wrap="square" rtlCol="0">
            <a:spAutoFit/>
          </a:bodyPr>
          <a:lstStyle/>
          <a:p>
            <a:pPr algn="ctr"/>
            <a:r>
              <a:rPr lang="en-US" altLang="zh-CN" sz="4400" dirty="0">
                <a:solidFill>
                  <a:schemeClr val="bg1"/>
                </a:solidFill>
                <a:latin typeface="Gulim" panose="020B0600000101010101" pitchFamily="34" charset="-127"/>
                <a:ea typeface="Gulim" panose="020B0600000101010101" pitchFamily="34" charset="-127"/>
              </a:rPr>
              <a:t>NPV</a:t>
            </a:r>
          </a:p>
          <a:p>
            <a:pPr algn="ctr"/>
            <a:r>
              <a:rPr lang="en-US" altLang="zh-CN" dirty="0" smtClean="0">
                <a:solidFill>
                  <a:schemeClr val="bg1"/>
                </a:solidFill>
                <a:latin typeface="Gulim" panose="020B0600000101010101" pitchFamily="34" charset="-127"/>
                <a:ea typeface="Gulim" panose="020B0600000101010101" pitchFamily="34" charset="-127"/>
              </a:rPr>
              <a:t>99365.08</a:t>
            </a:r>
            <a:endParaRPr lang="zh-CN" altLang="en-US" dirty="0">
              <a:solidFill>
                <a:schemeClr val="bg1"/>
              </a:solidFill>
              <a:latin typeface="Gulim" panose="020B0600000101010101" pitchFamily="34" charset="-127"/>
              <a:ea typeface="Gulim" panose="020B0600000101010101" pitchFamily="34" charset="-127"/>
            </a:endParaRPr>
          </a:p>
        </p:txBody>
      </p:sp>
      <p:sp>
        <p:nvSpPr>
          <p:cNvPr id="10" name="文本框 9"/>
          <p:cNvSpPr txBox="1"/>
          <p:nvPr/>
        </p:nvSpPr>
        <p:spPr>
          <a:xfrm>
            <a:off x="9462751" y="2904973"/>
            <a:ext cx="1165537" cy="1046440"/>
          </a:xfrm>
          <a:prstGeom prst="rect">
            <a:avLst/>
          </a:prstGeom>
          <a:noFill/>
        </p:spPr>
        <p:txBody>
          <a:bodyPr wrap="square" rtlCol="0">
            <a:spAutoFit/>
          </a:bodyPr>
          <a:lstStyle/>
          <a:p>
            <a:pPr algn="ctr"/>
            <a:r>
              <a:rPr lang="en-US" altLang="zh-CN" dirty="0">
                <a:solidFill>
                  <a:schemeClr val="bg1"/>
                </a:solidFill>
                <a:latin typeface="Gulim" panose="020B0600000101010101" pitchFamily="34" charset="-127"/>
                <a:ea typeface="Gulim" panose="020B0600000101010101" pitchFamily="34" charset="-127"/>
              </a:rPr>
              <a:t> </a:t>
            </a:r>
            <a:r>
              <a:rPr lang="en-US" altLang="zh-CN" sz="4400" dirty="0" smtClean="0">
                <a:solidFill>
                  <a:schemeClr val="bg1"/>
                </a:solidFill>
                <a:latin typeface="Gulim" panose="020B0600000101010101" pitchFamily="34" charset="-127"/>
                <a:ea typeface="Gulim" panose="020B0600000101010101" pitchFamily="34" charset="-127"/>
              </a:rPr>
              <a:t>IRR</a:t>
            </a:r>
          </a:p>
          <a:p>
            <a:pPr algn="ctr"/>
            <a:r>
              <a:rPr lang="en-US" altLang="zh-CN" dirty="0" smtClean="0">
                <a:solidFill>
                  <a:schemeClr val="bg1"/>
                </a:solidFill>
                <a:latin typeface="Gulim" panose="020B0600000101010101" pitchFamily="34" charset="-127"/>
                <a:ea typeface="Gulim" panose="020B0600000101010101" pitchFamily="34" charset="-127"/>
              </a:rPr>
              <a:t> 38%</a:t>
            </a:r>
            <a:endParaRPr lang="zh-CN" altLang="en-US" dirty="0">
              <a:solidFill>
                <a:schemeClr val="bg1"/>
              </a:solidFill>
              <a:latin typeface="Gulim" panose="020B0600000101010101" pitchFamily="34" charset="-127"/>
              <a:ea typeface="Gulim" panose="020B0600000101010101" pitchFamily="34" charset="-127"/>
            </a:endParaRPr>
          </a:p>
        </p:txBody>
      </p:sp>
      <p:sp>
        <p:nvSpPr>
          <p:cNvPr id="11" name="文本框 10"/>
          <p:cNvSpPr txBox="1"/>
          <p:nvPr/>
        </p:nvSpPr>
        <p:spPr>
          <a:xfrm>
            <a:off x="9366747" y="4682256"/>
            <a:ext cx="1357543" cy="1046440"/>
          </a:xfrm>
          <a:prstGeom prst="rect">
            <a:avLst/>
          </a:prstGeom>
          <a:noFill/>
        </p:spPr>
        <p:txBody>
          <a:bodyPr wrap="square" rtlCol="0">
            <a:spAutoFit/>
          </a:bodyPr>
          <a:lstStyle/>
          <a:p>
            <a:pPr algn="ctr"/>
            <a:r>
              <a:rPr lang="en-US" altLang="zh-CN" dirty="0">
                <a:solidFill>
                  <a:schemeClr val="bg1"/>
                </a:solidFill>
                <a:latin typeface="Gulim" panose="020B0600000101010101" pitchFamily="34" charset="-127"/>
                <a:ea typeface="Gulim" panose="020B0600000101010101" pitchFamily="34" charset="-127"/>
              </a:rPr>
              <a:t> </a:t>
            </a:r>
            <a:r>
              <a:rPr lang="en-US" altLang="zh-CN" sz="4400" dirty="0" smtClean="0">
                <a:solidFill>
                  <a:schemeClr val="bg1"/>
                </a:solidFill>
                <a:latin typeface="Gulim" panose="020B0600000101010101" pitchFamily="34" charset="-127"/>
                <a:ea typeface="Gulim" panose="020B0600000101010101" pitchFamily="34" charset="-127"/>
              </a:rPr>
              <a:t>PBP</a:t>
            </a:r>
          </a:p>
          <a:p>
            <a:pPr algn="ctr"/>
            <a:r>
              <a:rPr lang="en-US" altLang="zh-CN" dirty="0" smtClean="0">
                <a:solidFill>
                  <a:schemeClr val="bg1"/>
                </a:solidFill>
                <a:latin typeface="Gulim" panose="020B0600000101010101" pitchFamily="34" charset="-127"/>
                <a:ea typeface="Gulim" panose="020B0600000101010101" pitchFamily="34" charset="-127"/>
              </a:rPr>
              <a:t> 1.7</a:t>
            </a:r>
            <a:endParaRPr lang="zh-CN" altLang="en-US" dirty="0">
              <a:solidFill>
                <a:schemeClr val="bg1"/>
              </a:solidFill>
              <a:latin typeface="Gulim" panose="020B0600000101010101" pitchFamily="34" charset="-127"/>
              <a:ea typeface="Gulim" panose="020B0600000101010101" pitchFamily="34" charset="-127"/>
            </a:endParaRPr>
          </a:p>
        </p:txBody>
      </p:sp>
    </p:spTree>
    <p:extLst>
      <p:ext uri="{BB962C8B-B14F-4D97-AF65-F5344CB8AC3E}">
        <p14:creationId xmlns:p14="http://schemas.microsoft.com/office/powerpoint/2010/main" val="2975450464"/>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流程图: 终止 4"/>
          <p:cNvSpPr/>
          <p:nvPr/>
        </p:nvSpPr>
        <p:spPr>
          <a:xfrm>
            <a:off x="1770174" y="2792713"/>
            <a:ext cx="4295775" cy="1353938"/>
          </a:xfrm>
          <a:prstGeom prst="flowChartTerminator">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just">
              <a:spcAft>
                <a:spcPts val="0"/>
              </a:spcAft>
            </a:pPr>
            <a:r>
              <a:rPr lang="en-US" sz="1050" kern="100" dirty="0">
                <a:effectLst/>
                <a:ea typeface="宋体" panose="02010600030101010101" pitchFamily="2" charset="-122"/>
                <a:cs typeface="Times New Roman" panose="02020603050405020304" pitchFamily="18" charset="0"/>
              </a:rPr>
              <a:t> </a:t>
            </a:r>
            <a:endParaRPr lang="zh-CN" sz="1050" kern="100" dirty="0">
              <a:effectLst/>
              <a:ea typeface="宋体" panose="02010600030101010101" pitchFamily="2" charset="-122"/>
              <a:cs typeface="Times New Roman" panose="02020603050405020304" pitchFamily="18" charset="0"/>
            </a:endParaRPr>
          </a:p>
          <a:p>
            <a:pPr algn="just">
              <a:spcAft>
                <a:spcPts val="0"/>
              </a:spcAft>
            </a:pPr>
            <a:r>
              <a:rPr lang="en-US" sz="1050" kern="100" dirty="0">
                <a:effectLst/>
                <a:ea typeface="宋体" panose="02010600030101010101" pitchFamily="2" charset="-122"/>
                <a:cs typeface="Times New Roman" panose="02020603050405020304" pitchFamily="18" charset="0"/>
              </a:rPr>
              <a:t> </a:t>
            </a:r>
            <a:endParaRPr lang="zh-CN" sz="1050" kern="100" dirty="0">
              <a:effectLst/>
              <a:ea typeface="宋体" panose="02010600030101010101" pitchFamily="2" charset="-122"/>
              <a:cs typeface="Times New Roman" panose="02020603050405020304" pitchFamily="18" charset="0"/>
            </a:endParaRPr>
          </a:p>
          <a:p>
            <a:pPr indent="66675" algn="just">
              <a:spcAft>
                <a:spcPts val="0"/>
              </a:spcAft>
            </a:pPr>
            <a:endParaRPr lang="en-US" altLang="zh-CN" sz="1400" kern="100" dirty="0" smtClean="0">
              <a:solidFill>
                <a:srgbClr val="000000"/>
              </a:solidFill>
              <a:latin typeface="华文细黑" panose="02010600040101010101" pitchFamily="2" charset="-122"/>
              <a:ea typeface="华文细黑" panose="02010600040101010101" pitchFamily="2" charset="-122"/>
              <a:cs typeface="Times New Roman" panose="02020603050405020304" pitchFamily="18" charset="0"/>
            </a:endParaRPr>
          </a:p>
          <a:p>
            <a:pPr indent="66675" algn="just">
              <a:spcAft>
                <a:spcPts val="0"/>
              </a:spcAft>
            </a:pPr>
            <a:r>
              <a:rPr lang="en-US" altLang="zh-CN" sz="14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 </a:t>
            </a:r>
            <a:r>
              <a:rPr lang="zh-CN" sz="1400" kern="100" dirty="0" smtClean="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参赛</a:t>
            </a:r>
            <a:r>
              <a:rPr lang="zh-CN" sz="14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人员</a:t>
            </a:r>
          </a:p>
        </p:txBody>
      </p:sp>
      <p:sp>
        <p:nvSpPr>
          <p:cNvPr id="6" name="流程图: 终止 5"/>
          <p:cNvSpPr/>
          <p:nvPr/>
        </p:nvSpPr>
        <p:spPr>
          <a:xfrm>
            <a:off x="6900544" y="659128"/>
            <a:ext cx="4295776" cy="1313815"/>
          </a:xfrm>
          <a:prstGeom prst="flowChartTerminator">
            <a:avLst/>
          </a:prstGeom>
          <a:solidFill>
            <a:schemeClr val="bg1"/>
          </a:solidFill>
          <a:ln w="28575">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just">
              <a:spcAft>
                <a:spcPts val="0"/>
              </a:spcAft>
            </a:pPr>
            <a:r>
              <a:rPr lang="en-US" sz="1050" kern="100" dirty="0">
                <a:solidFill>
                  <a:srgbClr val="000000"/>
                </a:solidFill>
                <a:effectLst/>
                <a:ea typeface="宋体" panose="02010600030101010101" pitchFamily="2" charset="-122"/>
                <a:cs typeface="Times New Roman" panose="02020603050405020304" pitchFamily="18" charset="0"/>
              </a:rPr>
              <a:t> </a:t>
            </a:r>
            <a:endParaRPr lang="zh-CN" sz="1050" kern="100" dirty="0">
              <a:effectLst/>
              <a:ea typeface="宋体" panose="02010600030101010101" pitchFamily="2" charset="-122"/>
              <a:cs typeface="Times New Roman" panose="02020603050405020304" pitchFamily="18" charset="0"/>
            </a:endParaRPr>
          </a:p>
          <a:p>
            <a:pPr algn="just">
              <a:spcAft>
                <a:spcPts val="0"/>
              </a:spcAft>
            </a:pPr>
            <a:r>
              <a:rPr lang="en-US" sz="1050" kern="100" dirty="0">
                <a:solidFill>
                  <a:srgbClr val="000000"/>
                </a:solidFill>
                <a:effectLst/>
                <a:ea typeface="宋体" panose="02010600030101010101" pitchFamily="2" charset="-122"/>
                <a:cs typeface="Times New Roman" panose="02020603050405020304" pitchFamily="18" charset="0"/>
              </a:rPr>
              <a:t> </a:t>
            </a:r>
            <a:endParaRPr lang="zh-CN" sz="1050" kern="100" dirty="0">
              <a:effectLst/>
              <a:ea typeface="宋体" panose="02010600030101010101" pitchFamily="2" charset="-122"/>
              <a:cs typeface="Times New Roman" panose="02020603050405020304" pitchFamily="18" charset="0"/>
            </a:endParaRPr>
          </a:p>
          <a:p>
            <a:pPr algn="just">
              <a:spcAft>
                <a:spcPts val="0"/>
              </a:spcAft>
            </a:pPr>
            <a:r>
              <a:rPr lang="en-US" altLang="zh-CN" sz="1100" kern="100" dirty="0" smtClean="0">
                <a:solidFill>
                  <a:srgbClr val="000000"/>
                </a:solidFill>
                <a:effectLst/>
                <a:ea typeface="宋体" panose="02010600030101010101" pitchFamily="2" charset="-122"/>
                <a:cs typeface="Times New Roman" panose="02020603050405020304" pitchFamily="18" charset="0"/>
              </a:rPr>
              <a:t>    </a:t>
            </a:r>
          </a:p>
          <a:p>
            <a:pPr indent="66675" algn="just"/>
            <a:r>
              <a:rPr lang="en-US" altLang="zh-CN" sz="1100" kern="100" dirty="0">
                <a:solidFill>
                  <a:srgbClr val="000000"/>
                </a:solidFill>
                <a:ea typeface="宋体" panose="02010600030101010101" pitchFamily="2" charset="-122"/>
                <a:cs typeface="Times New Roman" panose="02020603050405020304" pitchFamily="18" charset="0"/>
              </a:rPr>
              <a:t> </a:t>
            </a:r>
          </a:p>
          <a:p>
            <a:pPr indent="66675" algn="just"/>
            <a:r>
              <a:rPr lang="zh-CN" sz="1400" kern="100" dirty="0" smtClean="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开发</a:t>
            </a:r>
            <a:r>
              <a:rPr lang="zh-CN" sz="14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管理团队</a:t>
            </a:r>
          </a:p>
        </p:txBody>
      </p:sp>
      <p:sp>
        <p:nvSpPr>
          <p:cNvPr id="7" name="流程图: 终止 6"/>
          <p:cNvSpPr/>
          <p:nvPr/>
        </p:nvSpPr>
        <p:spPr>
          <a:xfrm>
            <a:off x="6900545" y="2792713"/>
            <a:ext cx="4295775" cy="1353938"/>
          </a:xfrm>
          <a:prstGeom prst="flowChartTerminator">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just">
              <a:spcAft>
                <a:spcPts val="0"/>
              </a:spcAft>
            </a:pPr>
            <a:r>
              <a:rPr lang="en-US" sz="1050" kern="100" dirty="0">
                <a:effectLst/>
                <a:ea typeface="宋体" panose="02010600030101010101" pitchFamily="2" charset="-122"/>
                <a:cs typeface="Times New Roman" panose="02020603050405020304" pitchFamily="18" charset="0"/>
              </a:rPr>
              <a:t> </a:t>
            </a:r>
            <a:endParaRPr lang="zh-CN" sz="1050" kern="100" dirty="0">
              <a:effectLst/>
              <a:ea typeface="宋体" panose="02010600030101010101" pitchFamily="2" charset="-122"/>
              <a:cs typeface="Times New Roman" panose="02020603050405020304" pitchFamily="18" charset="0"/>
            </a:endParaRPr>
          </a:p>
          <a:p>
            <a:pPr algn="just">
              <a:spcAft>
                <a:spcPts val="0"/>
              </a:spcAft>
            </a:pPr>
            <a:r>
              <a:rPr lang="en-US" sz="1050" kern="100" dirty="0">
                <a:effectLst/>
                <a:ea typeface="宋体" panose="02010600030101010101" pitchFamily="2" charset="-122"/>
                <a:cs typeface="Times New Roman" panose="02020603050405020304" pitchFamily="18" charset="0"/>
              </a:rPr>
              <a:t> </a:t>
            </a:r>
            <a:endParaRPr lang="zh-CN" sz="1050" kern="100" dirty="0">
              <a:effectLst/>
              <a:ea typeface="宋体" panose="02010600030101010101" pitchFamily="2" charset="-122"/>
              <a:cs typeface="Times New Roman" panose="02020603050405020304" pitchFamily="18" charset="0"/>
            </a:endParaRPr>
          </a:p>
          <a:p>
            <a:pPr indent="200025" algn="just">
              <a:spcAft>
                <a:spcPts val="0"/>
              </a:spcAft>
            </a:pPr>
            <a:r>
              <a:rPr lang="en-US" altLang="zh-CN" sz="1100" kern="100" dirty="0" smtClean="0">
                <a:solidFill>
                  <a:srgbClr val="000000"/>
                </a:solidFill>
                <a:effectLst/>
                <a:ea typeface="宋体" panose="02010600030101010101" pitchFamily="2" charset="-122"/>
                <a:cs typeface="Times New Roman" panose="02020603050405020304" pitchFamily="18" charset="0"/>
              </a:rPr>
              <a:t>    </a:t>
            </a:r>
          </a:p>
          <a:p>
            <a:pPr indent="66675" algn="just">
              <a:spcAft>
                <a:spcPts val="0"/>
              </a:spcAft>
            </a:pPr>
            <a:r>
              <a:rPr lang="en-US" altLang="zh-CN" sz="1100" kern="100" dirty="0">
                <a:solidFill>
                  <a:srgbClr val="000000"/>
                </a:solidFill>
                <a:ea typeface="宋体" panose="02010600030101010101" pitchFamily="2" charset="-122"/>
                <a:cs typeface="Times New Roman" panose="02020603050405020304" pitchFamily="18" charset="0"/>
              </a:rPr>
              <a:t> </a:t>
            </a:r>
            <a:r>
              <a:rPr lang="en-US" altLang="zh-CN" sz="1100" kern="100" dirty="0" smtClean="0">
                <a:solidFill>
                  <a:srgbClr val="000000"/>
                </a:solidFill>
                <a:ea typeface="宋体" panose="02010600030101010101" pitchFamily="2" charset="-122"/>
                <a:cs typeface="Times New Roman" panose="02020603050405020304" pitchFamily="18" charset="0"/>
              </a:rPr>
              <a:t>   </a:t>
            </a:r>
          </a:p>
          <a:p>
            <a:pPr indent="66675" algn="just">
              <a:spcAft>
                <a:spcPts val="0"/>
              </a:spcAft>
            </a:pPr>
            <a:r>
              <a:rPr lang="en-US" altLang="zh-CN" sz="1100" kern="100" dirty="0">
                <a:solidFill>
                  <a:srgbClr val="000000"/>
                </a:solidFill>
                <a:ea typeface="宋体" panose="02010600030101010101" pitchFamily="2" charset="-122"/>
                <a:cs typeface="Times New Roman" panose="02020603050405020304" pitchFamily="18" charset="0"/>
              </a:rPr>
              <a:t> </a:t>
            </a:r>
            <a:r>
              <a:rPr lang="en-US" altLang="zh-CN" sz="1100" kern="100" dirty="0" smtClean="0">
                <a:solidFill>
                  <a:srgbClr val="000000"/>
                </a:solidFill>
                <a:ea typeface="宋体" panose="02010600030101010101" pitchFamily="2" charset="-122"/>
                <a:cs typeface="Times New Roman" panose="02020603050405020304" pitchFamily="18" charset="0"/>
              </a:rPr>
              <a:t>      </a:t>
            </a:r>
            <a:r>
              <a:rPr lang="zh-CN" sz="14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广告</a:t>
            </a:r>
            <a:r>
              <a:rPr lang="zh-CN" sz="14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商</a:t>
            </a:r>
          </a:p>
        </p:txBody>
      </p:sp>
      <p:pic>
        <p:nvPicPr>
          <p:cNvPr id="5134" name="图片 1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94672" y="2951127"/>
            <a:ext cx="888775" cy="620925"/>
          </a:xfrm>
          <a:prstGeom prst="rect">
            <a:avLst/>
          </a:prstGeom>
          <a:noFill/>
          <a:extLst>
            <a:ext uri="{909E8E84-426E-40DD-AFC4-6F175D3DCCD1}">
              <a14:hiddenFill xmlns:a14="http://schemas.microsoft.com/office/drawing/2010/main">
                <a:solidFill>
                  <a:srgbClr val="FFFFFF"/>
                </a:solidFill>
              </a14:hiddenFill>
            </a:ext>
          </a:extLst>
        </p:spPr>
      </p:pic>
      <p:pic>
        <p:nvPicPr>
          <p:cNvPr id="5133" name="图片 1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31502" y="763636"/>
            <a:ext cx="976675" cy="627048"/>
          </a:xfrm>
          <a:prstGeom prst="rect">
            <a:avLst/>
          </a:prstGeom>
          <a:noFill/>
          <a:extLst>
            <a:ext uri="{909E8E84-426E-40DD-AFC4-6F175D3DCCD1}">
              <a14:hiddenFill xmlns:a14="http://schemas.microsoft.com/office/drawing/2010/main">
                <a:solidFill>
                  <a:srgbClr val="FFFFFF"/>
                </a:solidFill>
              </a14:hiddenFill>
            </a:ext>
          </a:extLst>
        </p:spPr>
      </p:pic>
      <p:grpSp>
        <p:nvGrpSpPr>
          <p:cNvPr id="9" name="组合 8"/>
          <p:cNvGrpSpPr/>
          <p:nvPr/>
        </p:nvGrpSpPr>
        <p:grpSpPr>
          <a:xfrm>
            <a:off x="1628775" y="659130"/>
            <a:ext cx="4437174" cy="1443806"/>
            <a:chOff x="0" y="0"/>
            <a:chExt cx="4295775" cy="1151416"/>
          </a:xfrm>
        </p:grpSpPr>
        <p:grpSp>
          <p:nvGrpSpPr>
            <p:cNvPr id="10" name="组合 9"/>
            <p:cNvGrpSpPr/>
            <p:nvPr/>
          </p:nvGrpSpPr>
          <p:grpSpPr>
            <a:xfrm>
              <a:off x="0" y="0"/>
              <a:ext cx="4295775" cy="1047750"/>
              <a:chOff x="0" y="0"/>
              <a:chExt cx="4295775" cy="1047750"/>
            </a:xfrm>
          </p:grpSpPr>
          <p:sp>
            <p:nvSpPr>
              <p:cNvPr id="12" name="流程图: 终止 11"/>
              <p:cNvSpPr/>
              <p:nvPr/>
            </p:nvSpPr>
            <p:spPr>
              <a:xfrm>
                <a:off x="0" y="0"/>
                <a:ext cx="4295775" cy="1047750"/>
              </a:xfrm>
              <a:prstGeom prst="flowChartTerminator">
                <a:avLst/>
              </a:prstGeom>
              <a:solidFill>
                <a:schemeClr val="bg1"/>
              </a:solidFill>
              <a:ln w="2857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just">
                  <a:spcAft>
                    <a:spcPts val="0"/>
                  </a:spcAft>
                </a:pPr>
                <a:r>
                  <a:rPr lang="en-US" sz="1050" kern="100" dirty="0">
                    <a:effectLst/>
                    <a:ea typeface="宋体" panose="02010600030101010101" pitchFamily="2" charset="-122"/>
                    <a:cs typeface="Times New Roman" panose="02020603050405020304" pitchFamily="18" charset="0"/>
                  </a:rPr>
                  <a:t> </a:t>
                </a:r>
                <a:endParaRPr lang="zh-CN" sz="1050" kern="100" dirty="0">
                  <a:effectLst/>
                  <a:ea typeface="宋体" panose="02010600030101010101" pitchFamily="2" charset="-122"/>
                  <a:cs typeface="Times New Roman" panose="02020603050405020304" pitchFamily="18" charset="0"/>
                </a:endParaRPr>
              </a:p>
              <a:p>
                <a:pPr algn="just">
                  <a:spcAft>
                    <a:spcPts val="0"/>
                  </a:spcAft>
                </a:pPr>
                <a:r>
                  <a:rPr lang="en-US" sz="1200" kern="100" dirty="0">
                    <a:effectLst/>
                    <a:ea typeface="宋体" panose="02010600030101010101" pitchFamily="2" charset="-122"/>
                    <a:cs typeface="Times New Roman" panose="02020603050405020304" pitchFamily="18" charset="0"/>
                  </a:rPr>
                  <a:t> </a:t>
                </a:r>
                <a:endParaRPr lang="zh-CN" sz="1200" kern="100" dirty="0">
                  <a:effectLst/>
                  <a:ea typeface="宋体" panose="02010600030101010101" pitchFamily="2" charset="-122"/>
                  <a:cs typeface="Times New Roman" panose="02020603050405020304" pitchFamily="18" charset="0"/>
                </a:endParaRPr>
              </a:p>
              <a:p>
                <a:pPr indent="66675" algn="just">
                  <a:spcAft>
                    <a:spcPts val="0"/>
                  </a:spcAft>
                </a:pPr>
                <a:endParaRPr lang="en-US" altLang="zh-CN" sz="1400" kern="100" dirty="0" smtClean="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endParaRPr>
              </a:p>
              <a:p>
                <a:pPr indent="66675" algn="just">
                  <a:spcAft>
                    <a:spcPts val="0"/>
                  </a:spcAft>
                </a:pPr>
                <a:r>
                  <a:rPr lang="en-US" altLang="zh-CN" sz="14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 </a:t>
                </a:r>
                <a:r>
                  <a:rPr lang="en-US" altLang="zh-CN" sz="1400" kern="100" dirty="0" smtClean="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 </a:t>
                </a:r>
                <a:r>
                  <a:rPr lang="zh-CN" sz="1400" kern="100" dirty="0" smtClean="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赛事</a:t>
                </a:r>
                <a:r>
                  <a:rPr lang="zh-CN" sz="14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主办方</a:t>
                </a:r>
                <a:endParaRPr lang="zh-CN" sz="1400" kern="100" dirty="0">
                  <a:effectLst/>
                  <a:latin typeface="华文细黑" panose="02010600040101010101" pitchFamily="2" charset="-122"/>
                  <a:ea typeface="华文细黑" panose="02010600040101010101" pitchFamily="2" charset="-122"/>
                  <a:cs typeface="Times New Roman" panose="02020603050405020304" pitchFamily="18" charset="0"/>
                </a:endParaRPr>
              </a:p>
            </p:txBody>
          </p:sp>
          <p:pic>
            <p:nvPicPr>
              <p:cNvPr id="13" name="图片 1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7864" y="61911"/>
                <a:ext cx="657225" cy="542925"/>
              </a:xfrm>
              <a:prstGeom prst="rect">
                <a:avLst/>
              </a:prstGeom>
            </p:spPr>
          </p:pic>
        </p:grpSp>
        <p:sp>
          <p:nvSpPr>
            <p:cNvPr id="11" name="文本框 15"/>
            <p:cNvSpPr txBox="1"/>
            <p:nvPr/>
          </p:nvSpPr>
          <p:spPr>
            <a:xfrm>
              <a:off x="1637457" y="103666"/>
              <a:ext cx="2400300" cy="1047750"/>
            </a:xfrm>
            <a:prstGeom prst="rect">
              <a:avLst/>
            </a:prstGeom>
            <a:noFill/>
            <a:ln w="6350">
              <a:no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indent="66675" algn="just"/>
              <a:r>
                <a:rPr lang="zh-CN" sz="14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节约成本</a:t>
              </a:r>
              <a:r>
                <a:rPr lang="en-US" sz="14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			</a:t>
              </a:r>
              <a:r>
                <a:rPr lang="zh-CN" sz="14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简化流程</a:t>
              </a:r>
            </a:p>
            <a:p>
              <a:pPr indent="66675" algn="just"/>
              <a:r>
                <a:rPr lang="zh-CN" sz="14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服务集成</a:t>
              </a:r>
              <a:r>
                <a:rPr lang="en-US" sz="14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			</a:t>
              </a:r>
              <a:r>
                <a:rPr lang="zh-CN" sz="14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提高赛事水准</a:t>
              </a:r>
            </a:p>
            <a:p>
              <a:pPr indent="66675" algn="just"/>
              <a:r>
                <a:rPr lang="zh-CN" sz="14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加强推广</a:t>
              </a:r>
            </a:p>
            <a:p>
              <a:pPr algn="just">
                <a:spcAft>
                  <a:spcPts val="0"/>
                </a:spcAft>
              </a:pPr>
              <a:r>
                <a:rPr lang="en-US" sz="1050" kern="100" dirty="0">
                  <a:effectLst/>
                  <a:ea typeface="宋体" panose="02010600030101010101" pitchFamily="2" charset="-122"/>
                  <a:cs typeface="Times New Roman" panose="02020603050405020304" pitchFamily="18" charset="0"/>
                </a:rPr>
                <a:t> </a:t>
              </a:r>
              <a:endParaRPr lang="zh-CN" sz="1050" kern="100" dirty="0">
                <a:effectLst/>
                <a:ea typeface="宋体" panose="02010600030101010101" pitchFamily="2" charset="-122"/>
                <a:cs typeface="Times New Roman" panose="02020603050405020304" pitchFamily="18" charset="0"/>
              </a:endParaRPr>
            </a:p>
          </p:txBody>
        </p:sp>
      </p:grpSp>
      <p:sp>
        <p:nvSpPr>
          <p:cNvPr id="14" name="文本框 16"/>
          <p:cNvSpPr txBox="1"/>
          <p:nvPr/>
        </p:nvSpPr>
        <p:spPr>
          <a:xfrm>
            <a:off x="3320130" y="2922704"/>
            <a:ext cx="2404190" cy="742172"/>
          </a:xfrm>
          <a:prstGeom prst="rect">
            <a:avLst/>
          </a:prstGeom>
          <a:solidFill>
            <a:schemeClr val="lt1"/>
          </a:solidFill>
          <a:ln w="6350">
            <a:no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indent="66675" algn="just"/>
            <a:r>
              <a:rPr lang="zh-CN" sz="14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节约时间</a:t>
            </a:r>
            <a:r>
              <a:rPr lang="en-US" sz="14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			</a:t>
            </a:r>
            <a:r>
              <a:rPr lang="zh-CN" sz="14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展示平台</a:t>
            </a:r>
          </a:p>
          <a:p>
            <a:pPr indent="66675" algn="just"/>
            <a:r>
              <a:rPr lang="en-US" sz="14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 </a:t>
            </a:r>
            <a:endParaRPr lang="zh-CN" sz="14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endParaRPr>
          </a:p>
          <a:p>
            <a:pPr indent="66675" algn="just"/>
            <a:r>
              <a:rPr lang="zh-CN" sz="14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信息筛选</a:t>
            </a:r>
            <a:r>
              <a:rPr lang="en-US" sz="14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			</a:t>
            </a:r>
            <a:r>
              <a:rPr lang="zh-CN" sz="14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准确定位</a:t>
            </a:r>
          </a:p>
        </p:txBody>
      </p:sp>
      <p:sp>
        <p:nvSpPr>
          <p:cNvPr id="15" name="文本框 17"/>
          <p:cNvSpPr txBox="1"/>
          <p:nvPr/>
        </p:nvSpPr>
        <p:spPr>
          <a:xfrm>
            <a:off x="8425815" y="789121"/>
            <a:ext cx="2400301" cy="923471"/>
          </a:xfrm>
          <a:prstGeom prst="rect">
            <a:avLst/>
          </a:prstGeom>
          <a:solidFill>
            <a:schemeClr val="lt1"/>
          </a:solidFill>
          <a:ln w="6350">
            <a:no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indent="66675" algn="just">
              <a:spcAft>
                <a:spcPts val="0"/>
              </a:spcAft>
            </a:pPr>
            <a:r>
              <a:rPr lang="zh-CN" sz="14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技能经验</a:t>
            </a:r>
            <a:r>
              <a:rPr lang="en-US" sz="14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			</a:t>
            </a:r>
            <a:r>
              <a:rPr lang="zh-CN" sz="14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服务封装</a:t>
            </a:r>
          </a:p>
          <a:p>
            <a:pPr indent="66675" algn="just">
              <a:spcAft>
                <a:spcPts val="0"/>
              </a:spcAft>
            </a:pPr>
            <a:r>
              <a:rPr lang="en-US" sz="14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 </a:t>
            </a:r>
            <a:endParaRPr lang="zh-CN" sz="14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endParaRPr>
          </a:p>
          <a:p>
            <a:pPr indent="66675" algn="just">
              <a:spcAft>
                <a:spcPts val="0"/>
              </a:spcAft>
            </a:pPr>
            <a:r>
              <a:rPr lang="zh-CN" sz="14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广告收入</a:t>
            </a:r>
            <a:r>
              <a:rPr lang="en-US" sz="14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			</a:t>
            </a:r>
            <a:r>
              <a:rPr lang="zh-CN" sz="14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商业合作</a:t>
            </a:r>
          </a:p>
        </p:txBody>
      </p:sp>
      <p:sp>
        <p:nvSpPr>
          <p:cNvPr id="16" name="流程图: 终止 15"/>
          <p:cNvSpPr/>
          <p:nvPr/>
        </p:nvSpPr>
        <p:spPr>
          <a:xfrm>
            <a:off x="1770174" y="4966420"/>
            <a:ext cx="4295775" cy="1318470"/>
          </a:xfrm>
          <a:prstGeom prst="flowChartTerminator">
            <a:avLst/>
          </a:prstGeom>
          <a:solidFill>
            <a:schemeClr val="bg1"/>
          </a:solidFill>
          <a:ln w="285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just">
              <a:spcAft>
                <a:spcPts val="0"/>
              </a:spcAft>
            </a:pPr>
            <a:r>
              <a:rPr lang="en-US" sz="1050" kern="100" dirty="0">
                <a:effectLst/>
                <a:ea typeface="宋体" panose="02010600030101010101" pitchFamily="2" charset="-122"/>
                <a:cs typeface="Times New Roman" panose="02020603050405020304" pitchFamily="18" charset="0"/>
              </a:rPr>
              <a:t> </a:t>
            </a:r>
            <a:endParaRPr lang="zh-CN" sz="1050" kern="100" dirty="0">
              <a:effectLst/>
              <a:ea typeface="宋体" panose="02010600030101010101" pitchFamily="2" charset="-122"/>
              <a:cs typeface="Times New Roman" panose="02020603050405020304" pitchFamily="18" charset="0"/>
            </a:endParaRPr>
          </a:p>
          <a:p>
            <a:pPr algn="just">
              <a:spcAft>
                <a:spcPts val="0"/>
              </a:spcAft>
            </a:pPr>
            <a:r>
              <a:rPr lang="en-US" sz="1050" kern="100" dirty="0">
                <a:effectLst/>
                <a:ea typeface="宋体" panose="02010600030101010101" pitchFamily="2" charset="-122"/>
                <a:cs typeface="Times New Roman" panose="02020603050405020304" pitchFamily="18" charset="0"/>
              </a:rPr>
              <a:t> </a:t>
            </a:r>
            <a:endParaRPr lang="zh-CN" sz="1050" kern="100" dirty="0">
              <a:effectLst/>
              <a:ea typeface="宋体" panose="02010600030101010101" pitchFamily="2" charset="-122"/>
              <a:cs typeface="Times New Roman" panose="02020603050405020304" pitchFamily="18" charset="0"/>
            </a:endParaRPr>
          </a:p>
          <a:p>
            <a:pPr indent="66675" algn="just"/>
            <a:endParaRPr lang="en-US" altLang="zh-CN" sz="1400" kern="100" dirty="0" smtClean="0">
              <a:solidFill>
                <a:srgbClr val="000000"/>
              </a:solidFill>
              <a:latin typeface="华文细黑" panose="02010600040101010101" pitchFamily="2" charset="-122"/>
              <a:ea typeface="华文细黑" panose="02010600040101010101" pitchFamily="2" charset="-122"/>
              <a:cs typeface="Times New Roman" panose="02020603050405020304" pitchFamily="18" charset="0"/>
            </a:endParaRPr>
          </a:p>
          <a:p>
            <a:pPr indent="66675" algn="just"/>
            <a:r>
              <a:rPr lang="en-US" altLang="zh-CN" sz="14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 </a:t>
            </a:r>
            <a:r>
              <a:rPr lang="zh-CN" sz="1400" kern="100" dirty="0" smtClean="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猎头</a:t>
            </a:r>
            <a:r>
              <a:rPr lang="zh-CN" sz="14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企业</a:t>
            </a:r>
          </a:p>
        </p:txBody>
      </p:sp>
      <p:sp>
        <p:nvSpPr>
          <p:cNvPr id="17" name="文本框 20"/>
          <p:cNvSpPr txBox="1"/>
          <p:nvPr/>
        </p:nvSpPr>
        <p:spPr>
          <a:xfrm>
            <a:off x="8425815" y="2922704"/>
            <a:ext cx="2400300" cy="996991"/>
          </a:xfrm>
          <a:prstGeom prst="rect">
            <a:avLst/>
          </a:prstGeom>
          <a:solidFill>
            <a:schemeClr val="lt1"/>
          </a:solidFill>
          <a:ln w="6350">
            <a:no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indent="66675" algn="just">
              <a:spcAft>
                <a:spcPts val="0"/>
              </a:spcAft>
            </a:pPr>
            <a:r>
              <a:rPr lang="zh-CN" sz="14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广告收益</a:t>
            </a:r>
            <a:r>
              <a:rPr lang="en-US" sz="14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			</a:t>
            </a:r>
            <a:r>
              <a:rPr lang="zh-CN" sz="14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商业合作</a:t>
            </a:r>
          </a:p>
          <a:p>
            <a:pPr indent="66675" algn="just">
              <a:spcAft>
                <a:spcPts val="0"/>
              </a:spcAft>
            </a:pPr>
            <a:r>
              <a:rPr lang="en-US" sz="14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 </a:t>
            </a:r>
            <a:endParaRPr lang="zh-CN" sz="14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endParaRPr>
          </a:p>
          <a:p>
            <a:pPr indent="66675" algn="just">
              <a:spcAft>
                <a:spcPts val="0"/>
              </a:spcAft>
            </a:pPr>
            <a:r>
              <a:rPr lang="zh-CN" sz="14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有效宣传</a:t>
            </a:r>
            <a:r>
              <a:rPr lang="en-US" sz="14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			</a:t>
            </a:r>
            <a:r>
              <a:rPr lang="zh-CN" sz="14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降低成本</a:t>
            </a:r>
          </a:p>
        </p:txBody>
      </p:sp>
      <p:pic>
        <p:nvPicPr>
          <p:cNvPr id="5123" name="图片 2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92625" y="2923104"/>
            <a:ext cx="1054431" cy="676969"/>
          </a:xfrm>
          <a:prstGeom prst="rect">
            <a:avLst/>
          </a:prstGeom>
          <a:noFill/>
          <a:extLst>
            <a:ext uri="{909E8E84-426E-40DD-AFC4-6F175D3DCCD1}">
              <a14:hiddenFill xmlns:a14="http://schemas.microsoft.com/office/drawing/2010/main">
                <a:solidFill>
                  <a:srgbClr val="FFFFFF"/>
                </a:solidFill>
              </a14:hiddenFill>
            </a:ext>
          </a:extLst>
        </p:spPr>
      </p:pic>
      <p:pic>
        <p:nvPicPr>
          <p:cNvPr id="5122" name="图片 2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94672" y="5169031"/>
            <a:ext cx="678858" cy="560796"/>
          </a:xfrm>
          <a:prstGeom prst="rect">
            <a:avLst/>
          </a:prstGeom>
          <a:noFill/>
          <a:extLst>
            <a:ext uri="{909E8E84-426E-40DD-AFC4-6F175D3DCCD1}">
              <a14:hiddenFill xmlns:a14="http://schemas.microsoft.com/office/drawing/2010/main">
                <a:solidFill>
                  <a:srgbClr val="FFFFFF"/>
                </a:solidFill>
              </a14:hiddenFill>
            </a:ext>
          </a:extLst>
        </p:spPr>
      </p:pic>
      <p:sp>
        <p:nvSpPr>
          <p:cNvPr id="20" name="文本框 24"/>
          <p:cNvSpPr txBox="1"/>
          <p:nvPr/>
        </p:nvSpPr>
        <p:spPr>
          <a:xfrm>
            <a:off x="3324020" y="5058992"/>
            <a:ext cx="2400300" cy="780874"/>
          </a:xfrm>
          <a:prstGeom prst="rect">
            <a:avLst/>
          </a:prstGeom>
          <a:solidFill>
            <a:schemeClr val="lt1"/>
          </a:solidFill>
          <a:ln w="6350">
            <a:no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indent="66675" algn="just"/>
            <a:r>
              <a:rPr lang="zh-CN" sz="14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人才咨询</a:t>
            </a:r>
            <a:r>
              <a:rPr lang="en-US" sz="14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			</a:t>
            </a:r>
            <a:r>
              <a:rPr lang="zh-CN" sz="14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商业合作</a:t>
            </a:r>
          </a:p>
          <a:p>
            <a:pPr indent="66675" algn="just"/>
            <a:r>
              <a:rPr lang="en-US" sz="14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 </a:t>
            </a:r>
            <a:endParaRPr lang="zh-CN" sz="14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endParaRPr>
          </a:p>
          <a:p>
            <a:pPr indent="66675" algn="just"/>
            <a:r>
              <a:rPr lang="zh-CN" sz="14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真实资料</a:t>
            </a:r>
            <a:r>
              <a:rPr lang="en-US" sz="14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			</a:t>
            </a:r>
            <a:r>
              <a:rPr lang="zh-CN" sz="14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人才推荐</a:t>
            </a:r>
          </a:p>
        </p:txBody>
      </p:sp>
      <p:sp>
        <p:nvSpPr>
          <p:cNvPr id="2" name="Rectangle 18"/>
          <p:cNvSpPr>
            <a:spLocks noChangeArrowheads="1"/>
          </p:cNvSpPr>
          <p:nvPr/>
        </p:nvSpPr>
        <p:spPr bwMode="auto">
          <a:xfrm>
            <a:off x="0" y="-118872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9"/>
          <p:cNvSpPr>
            <a:spLocks noChangeArrowheads="1"/>
          </p:cNvSpPr>
          <p:nvPr/>
        </p:nvSpPr>
        <p:spPr bwMode="auto">
          <a:xfrm>
            <a:off x="0" y="-73152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63759426"/>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 name="圆角矩形 97"/>
          <p:cNvSpPr/>
          <p:nvPr/>
        </p:nvSpPr>
        <p:spPr>
          <a:xfrm>
            <a:off x="0" y="1306286"/>
            <a:ext cx="12192000" cy="4804228"/>
          </a:xfrm>
          <a:prstGeom prst="roundRect">
            <a:avLst>
              <a:gd name="adj" fmla="val 3978"/>
            </a:avLst>
          </a:prstGeom>
          <a:solidFill>
            <a:schemeClr val="bg1">
              <a:lumMod val="75000"/>
              <a:alpha val="3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2" name="直接连接符 1"/>
          <p:cNvCxnSpPr/>
          <p:nvPr/>
        </p:nvCxnSpPr>
        <p:spPr>
          <a:xfrm>
            <a:off x="641797" y="3542558"/>
            <a:ext cx="10908405" cy="28138"/>
          </a:xfrm>
          <a:prstGeom prst="line">
            <a:avLst/>
          </a:prstGeom>
          <a:ln w="38100">
            <a:solidFill>
              <a:schemeClr val="bg1">
                <a:lumMod val="65000"/>
                <a:alpha val="66000"/>
              </a:schemeClr>
            </a:solidFill>
          </a:ln>
          <a:effectLst>
            <a:outerShdw blurRad="63500" sx="102000" sy="102000" algn="ct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7741534" y="3482537"/>
            <a:ext cx="917568" cy="1434740"/>
            <a:chOff x="8021967" y="3455940"/>
            <a:chExt cx="917568" cy="1434740"/>
          </a:xfrm>
        </p:grpSpPr>
        <p:sp>
          <p:nvSpPr>
            <p:cNvPr id="7" name="椭圆 6"/>
            <p:cNvSpPr/>
            <p:nvPr/>
          </p:nvSpPr>
          <p:spPr>
            <a:xfrm>
              <a:off x="8021967" y="3455940"/>
              <a:ext cx="208383" cy="216813"/>
            </a:xfrm>
            <a:prstGeom prst="ellipse">
              <a:avLst/>
            </a:prstGeom>
            <a:solidFill>
              <a:schemeClr val="bg1"/>
            </a:solidFill>
            <a:ln w="57150">
              <a:solidFill>
                <a:srgbClr val="DD5E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 name="组合 25"/>
            <p:cNvGrpSpPr/>
            <p:nvPr/>
          </p:nvGrpSpPr>
          <p:grpSpPr>
            <a:xfrm>
              <a:off x="8210190" y="4151016"/>
              <a:ext cx="729345" cy="739664"/>
              <a:chOff x="1210613" y="2107574"/>
              <a:chExt cx="927279" cy="983356"/>
            </a:xfrm>
          </p:grpSpPr>
          <p:sp>
            <p:nvSpPr>
              <p:cNvPr id="27" name="椭圆 26"/>
              <p:cNvSpPr/>
              <p:nvPr/>
            </p:nvSpPr>
            <p:spPr>
              <a:xfrm>
                <a:off x="1210613" y="2107574"/>
                <a:ext cx="927279" cy="983356"/>
              </a:xfrm>
              <a:prstGeom prst="ellipse">
                <a:avLst/>
              </a:prstGeom>
              <a:gradFill flip="none" rotWithShape="1">
                <a:gsLst>
                  <a:gs pos="30000">
                    <a:srgbClr val="C6C6C6"/>
                  </a:gs>
                  <a:gs pos="0">
                    <a:schemeClr val="bg1">
                      <a:lumMod val="75000"/>
                    </a:schemeClr>
                  </a:gs>
                  <a:gs pos="61000">
                    <a:srgbClr val="EEEEEE"/>
                  </a:gs>
                  <a:gs pos="100000">
                    <a:schemeClr val="bg1">
                      <a:tint val="23500"/>
                      <a:satMod val="160000"/>
                      <a:lumMod val="96000"/>
                    </a:schemeClr>
                  </a:gs>
                </a:gsLst>
                <a:lin ang="7800000" scaled="0"/>
                <a:tileRect/>
              </a:gradFill>
              <a:ln w="12700"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381000" dist="1778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flatTx/>
              </a:bodyPr>
              <a:lstStyle/>
              <a:p>
                <a:pPr algn="ctr"/>
                <a:endParaRPr lang="zh-CN" altLang="en-US" dirty="0"/>
              </a:p>
            </p:txBody>
          </p:sp>
          <p:sp>
            <p:nvSpPr>
              <p:cNvPr id="28" name="椭圆 27"/>
              <p:cNvSpPr/>
              <p:nvPr/>
            </p:nvSpPr>
            <p:spPr>
              <a:xfrm>
                <a:off x="1305024" y="2212886"/>
                <a:ext cx="738455" cy="785610"/>
              </a:xfrm>
              <a:prstGeom prst="ellipse">
                <a:avLst/>
              </a:prstGeom>
              <a:solidFill>
                <a:srgbClr val="E8584B"/>
              </a:solidFill>
              <a:ln>
                <a:noFill/>
              </a:ln>
              <a:effectLst>
                <a:innerShdw blurRad="25400">
                  <a:srgbClr val="C00000"/>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0" name="肘形连接符 46"/>
            <p:cNvCxnSpPr/>
            <p:nvPr/>
          </p:nvCxnSpPr>
          <p:spPr>
            <a:xfrm rot="16200000" flipV="1">
              <a:off x="8065633" y="3736523"/>
              <a:ext cx="589229" cy="395189"/>
            </a:xfrm>
            <a:prstGeom prst="curvedConnector3">
              <a:avLst>
                <a:gd name="adj1" fmla="val 50000"/>
              </a:avLst>
            </a:prstGeom>
            <a:ln w="38100">
              <a:solidFill>
                <a:srgbClr val="E8584B"/>
              </a:solidFill>
            </a:ln>
          </p:spPr>
          <p:style>
            <a:lnRef idx="1">
              <a:schemeClr val="accent1"/>
            </a:lnRef>
            <a:fillRef idx="0">
              <a:schemeClr val="accent1"/>
            </a:fillRef>
            <a:effectRef idx="0">
              <a:schemeClr val="accent1"/>
            </a:effectRef>
            <a:fontRef idx="minor">
              <a:schemeClr val="tx1"/>
            </a:fontRef>
          </p:style>
        </p:cxnSp>
        <p:grpSp>
          <p:nvGrpSpPr>
            <p:cNvPr id="43" name="组合 42"/>
            <p:cNvGrpSpPr/>
            <p:nvPr/>
          </p:nvGrpSpPr>
          <p:grpSpPr>
            <a:xfrm>
              <a:off x="8374223" y="4367940"/>
              <a:ext cx="401276" cy="312505"/>
              <a:chOff x="1691680" y="404664"/>
              <a:chExt cx="5796644" cy="4795390"/>
            </a:xfrm>
            <a:solidFill>
              <a:schemeClr val="bg1">
                <a:lumMod val="95000"/>
              </a:schemeClr>
            </a:solidFill>
          </p:grpSpPr>
          <p:sp>
            <p:nvSpPr>
              <p:cNvPr id="44" name="任意多边形 43"/>
              <p:cNvSpPr/>
              <p:nvPr/>
            </p:nvSpPr>
            <p:spPr>
              <a:xfrm>
                <a:off x="1691680" y="404664"/>
                <a:ext cx="4169989" cy="3858837"/>
              </a:xfrm>
              <a:custGeom>
                <a:avLst/>
                <a:gdLst>
                  <a:gd name="connsiteX0" fmla="*/ 2866873 w 4157625"/>
                  <a:gd name="connsiteY0" fmla="*/ 936104 h 3858837"/>
                  <a:gd name="connsiteX1" fmla="*/ 2578841 w 4157625"/>
                  <a:gd name="connsiteY1" fmla="*/ 1224136 h 3858837"/>
                  <a:gd name="connsiteX2" fmla="*/ 2866873 w 4157625"/>
                  <a:gd name="connsiteY2" fmla="*/ 1512168 h 3858837"/>
                  <a:gd name="connsiteX3" fmla="*/ 3154905 w 4157625"/>
                  <a:gd name="connsiteY3" fmla="*/ 1224136 h 3858837"/>
                  <a:gd name="connsiteX4" fmla="*/ 2866873 w 4157625"/>
                  <a:gd name="connsiteY4" fmla="*/ 936104 h 3858837"/>
                  <a:gd name="connsiteX5" fmla="*/ 1440160 w 4157625"/>
                  <a:gd name="connsiteY5" fmla="*/ 936104 h 3858837"/>
                  <a:gd name="connsiteX6" fmla="*/ 1152128 w 4157625"/>
                  <a:gd name="connsiteY6" fmla="*/ 1224136 h 3858837"/>
                  <a:gd name="connsiteX7" fmla="*/ 1440160 w 4157625"/>
                  <a:gd name="connsiteY7" fmla="*/ 1512168 h 3858837"/>
                  <a:gd name="connsiteX8" fmla="*/ 1728192 w 4157625"/>
                  <a:gd name="connsiteY8" fmla="*/ 1224136 h 3858837"/>
                  <a:gd name="connsiteX9" fmla="*/ 1440160 w 4157625"/>
                  <a:gd name="connsiteY9" fmla="*/ 936104 h 3858837"/>
                  <a:gd name="connsiteX10" fmla="*/ 2144227 w 4157625"/>
                  <a:gd name="connsiteY10" fmla="*/ 332 h 3858837"/>
                  <a:gd name="connsiteX11" fmla="*/ 2380391 w 4157625"/>
                  <a:gd name="connsiteY11" fmla="*/ 12939 h 3858837"/>
                  <a:gd name="connsiteX12" fmla="*/ 2972061 w 4157625"/>
                  <a:gd name="connsiteY12" fmla="*/ 147410 h 3858837"/>
                  <a:gd name="connsiteX13" fmla="*/ 3604073 w 4157625"/>
                  <a:gd name="connsiteY13" fmla="*/ 523927 h 3858837"/>
                  <a:gd name="connsiteX14" fmla="*/ 4074720 w 4157625"/>
                  <a:gd name="connsiteY14" fmla="*/ 1088704 h 3858837"/>
                  <a:gd name="connsiteX15" fmla="*/ 4155403 w 4157625"/>
                  <a:gd name="connsiteY15" fmla="*/ 1424880 h 3858837"/>
                  <a:gd name="connsiteX16" fmla="*/ 4047826 w 4157625"/>
                  <a:gd name="connsiteY16" fmla="*/ 1451774 h 3858837"/>
                  <a:gd name="connsiteX17" fmla="*/ 3859567 w 4157625"/>
                  <a:gd name="connsiteY17" fmla="*/ 1451774 h 3858837"/>
                  <a:gd name="connsiteX18" fmla="*/ 3604073 w 4157625"/>
                  <a:gd name="connsiteY18" fmla="*/ 1492115 h 3858837"/>
                  <a:gd name="connsiteX19" fmla="*/ 3267897 w 4157625"/>
                  <a:gd name="connsiteY19" fmla="*/ 1599692 h 3858837"/>
                  <a:gd name="connsiteX20" fmla="*/ 3025850 w 4157625"/>
                  <a:gd name="connsiteY20" fmla="*/ 1707268 h 3858837"/>
                  <a:gd name="connsiteX21" fmla="*/ 2703120 w 4157625"/>
                  <a:gd name="connsiteY21" fmla="*/ 1949315 h 3858837"/>
                  <a:gd name="connsiteX22" fmla="*/ 2501414 w 4157625"/>
                  <a:gd name="connsiteY22" fmla="*/ 2151021 h 3858837"/>
                  <a:gd name="connsiteX23" fmla="*/ 2326603 w 4157625"/>
                  <a:gd name="connsiteY23" fmla="*/ 2406515 h 3858837"/>
                  <a:gd name="connsiteX24" fmla="*/ 2219026 w 4157625"/>
                  <a:gd name="connsiteY24" fmla="*/ 2742692 h 3858837"/>
                  <a:gd name="connsiteX25" fmla="*/ 2178685 w 4157625"/>
                  <a:gd name="connsiteY25" fmla="*/ 3172998 h 3858837"/>
                  <a:gd name="connsiteX26" fmla="*/ 2192132 w 4157625"/>
                  <a:gd name="connsiteY26" fmla="*/ 3509174 h 3858837"/>
                  <a:gd name="connsiteX27" fmla="*/ 2151791 w 4157625"/>
                  <a:gd name="connsiteY27" fmla="*/ 3603304 h 3858837"/>
                  <a:gd name="connsiteX28" fmla="*/ 1869403 w 4157625"/>
                  <a:gd name="connsiteY28" fmla="*/ 3603304 h 3858837"/>
                  <a:gd name="connsiteX29" fmla="*/ 1600461 w 4157625"/>
                  <a:gd name="connsiteY29" fmla="*/ 3536068 h 3858837"/>
                  <a:gd name="connsiteX30" fmla="*/ 1344967 w 4157625"/>
                  <a:gd name="connsiteY30" fmla="*/ 3468833 h 3858837"/>
                  <a:gd name="connsiteX31" fmla="*/ 1170156 w 4157625"/>
                  <a:gd name="connsiteY31" fmla="*/ 3562963 h 3858837"/>
                  <a:gd name="connsiteX32" fmla="*/ 726403 w 4157625"/>
                  <a:gd name="connsiteY32" fmla="*/ 3831904 h 3858837"/>
                  <a:gd name="connsiteX33" fmla="*/ 645720 w 4157625"/>
                  <a:gd name="connsiteY33" fmla="*/ 3791563 h 3858837"/>
                  <a:gd name="connsiteX34" fmla="*/ 833979 w 4157625"/>
                  <a:gd name="connsiteY34" fmla="*/ 3320915 h 3858837"/>
                  <a:gd name="connsiteX35" fmla="*/ 833979 w 4157625"/>
                  <a:gd name="connsiteY35" fmla="*/ 3199892 h 3858837"/>
                  <a:gd name="connsiteX36" fmla="*/ 659167 w 4157625"/>
                  <a:gd name="connsiteY36" fmla="*/ 3078868 h 3858837"/>
                  <a:gd name="connsiteX37" fmla="*/ 349885 w 4157625"/>
                  <a:gd name="connsiteY37" fmla="*/ 2796480 h 3858837"/>
                  <a:gd name="connsiteX38" fmla="*/ 107838 w 4157625"/>
                  <a:gd name="connsiteY38" fmla="*/ 2393068 h 3858837"/>
                  <a:gd name="connsiteX39" fmla="*/ 261 w 4157625"/>
                  <a:gd name="connsiteY39" fmla="*/ 1747610 h 3858837"/>
                  <a:gd name="connsiteX40" fmla="*/ 134732 w 4157625"/>
                  <a:gd name="connsiteY40" fmla="*/ 1182833 h 3858837"/>
                  <a:gd name="connsiteX41" fmla="*/ 511250 w 4157625"/>
                  <a:gd name="connsiteY41" fmla="*/ 658398 h 3858837"/>
                  <a:gd name="connsiteX42" fmla="*/ 955003 w 4157625"/>
                  <a:gd name="connsiteY42" fmla="*/ 308774 h 3858837"/>
                  <a:gd name="connsiteX43" fmla="*/ 1452544 w 4157625"/>
                  <a:gd name="connsiteY43" fmla="*/ 80174 h 3858837"/>
                  <a:gd name="connsiteX44" fmla="*/ 1923191 w 4157625"/>
                  <a:gd name="connsiteY44" fmla="*/ 12939 h 3858837"/>
                  <a:gd name="connsiteX45" fmla="*/ 2144227 w 4157625"/>
                  <a:gd name="connsiteY45" fmla="*/ 332 h 3858837"/>
                  <a:gd name="connsiteX0" fmla="*/ 2866873 w 4157625"/>
                  <a:gd name="connsiteY0" fmla="*/ 936104 h 3858837"/>
                  <a:gd name="connsiteX1" fmla="*/ 2578841 w 4157625"/>
                  <a:gd name="connsiteY1" fmla="*/ 1224136 h 3858837"/>
                  <a:gd name="connsiteX2" fmla="*/ 2866873 w 4157625"/>
                  <a:gd name="connsiteY2" fmla="*/ 1512168 h 3858837"/>
                  <a:gd name="connsiteX3" fmla="*/ 3154905 w 4157625"/>
                  <a:gd name="connsiteY3" fmla="*/ 1224136 h 3858837"/>
                  <a:gd name="connsiteX4" fmla="*/ 2866873 w 4157625"/>
                  <a:gd name="connsiteY4" fmla="*/ 936104 h 3858837"/>
                  <a:gd name="connsiteX5" fmla="*/ 1440160 w 4157625"/>
                  <a:gd name="connsiteY5" fmla="*/ 936104 h 3858837"/>
                  <a:gd name="connsiteX6" fmla="*/ 1152128 w 4157625"/>
                  <a:gd name="connsiteY6" fmla="*/ 1224136 h 3858837"/>
                  <a:gd name="connsiteX7" fmla="*/ 1440160 w 4157625"/>
                  <a:gd name="connsiteY7" fmla="*/ 1512168 h 3858837"/>
                  <a:gd name="connsiteX8" fmla="*/ 1728192 w 4157625"/>
                  <a:gd name="connsiteY8" fmla="*/ 1224136 h 3858837"/>
                  <a:gd name="connsiteX9" fmla="*/ 1440160 w 4157625"/>
                  <a:gd name="connsiteY9" fmla="*/ 936104 h 3858837"/>
                  <a:gd name="connsiteX10" fmla="*/ 2144227 w 4157625"/>
                  <a:gd name="connsiteY10" fmla="*/ 332 h 3858837"/>
                  <a:gd name="connsiteX11" fmla="*/ 2380391 w 4157625"/>
                  <a:gd name="connsiteY11" fmla="*/ 12939 h 3858837"/>
                  <a:gd name="connsiteX12" fmla="*/ 2972061 w 4157625"/>
                  <a:gd name="connsiteY12" fmla="*/ 147410 h 3858837"/>
                  <a:gd name="connsiteX13" fmla="*/ 3604073 w 4157625"/>
                  <a:gd name="connsiteY13" fmla="*/ 523927 h 3858837"/>
                  <a:gd name="connsiteX14" fmla="*/ 4074720 w 4157625"/>
                  <a:gd name="connsiteY14" fmla="*/ 1088704 h 3858837"/>
                  <a:gd name="connsiteX15" fmla="*/ 4155403 w 4157625"/>
                  <a:gd name="connsiteY15" fmla="*/ 1424880 h 3858837"/>
                  <a:gd name="connsiteX16" fmla="*/ 4047826 w 4157625"/>
                  <a:gd name="connsiteY16" fmla="*/ 1451774 h 3858837"/>
                  <a:gd name="connsiteX17" fmla="*/ 3859567 w 4157625"/>
                  <a:gd name="connsiteY17" fmla="*/ 1451774 h 3858837"/>
                  <a:gd name="connsiteX18" fmla="*/ 3604073 w 4157625"/>
                  <a:gd name="connsiteY18" fmla="*/ 1492115 h 3858837"/>
                  <a:gd name="connsiteX19" fmla="*/ 3267897 w 4157625"/>
                  <a:gd name="connsiteY19" fmla="*/ 1599692 h 3858837"/>
                  <a:gd name="connsiteX20" fmla="*/ 3025850 w 4157625"/>
                  <a:gd name="connsiteY20" fmla="*/ 1707268 h 3858837"/>
                  <a:gd name="connsiteX21" fmla="*/ 2770356 w 4157625"/>
                  <a:gd name="connsiteY21" fmla="*/ 1882080 h 3858837"/>
                  <a:gd name="connsiteX22" fmla="*/ 2501414 w 4157625"/>
                  <a:gd name="connsiteY22" fmla="*/ 2151021 h 3858837"/>
                  <a:gd name="connsiteX23" fmla="*/ 2326603 w 4157625"/>
                  <a:gd name="connsiteY23" fmla="*/ 2406515 h 3858837"/>
                  <a:gd name="connsiteX24" fmla="*/ 2219026 w 4157625"/>
                  <a:gd name="connsiteY24" fmla="*/ 2742692 h 3858837"/>
                  <a:gd name="connsiteX25" fmla="*/ 2178685 w 4157625"/>
                  <a:gd name="connsiteY25" fmla="*/ 3172998 h 3858837"/>
                  <a:gd name="connsiteX26" fmla="*/ 2192132 w 4157625"/>
                  <a:gd name="connsiteY26" fmla="*/ 3509174 h 3858837"/>
                  <a:gd name="connsiteX27" fmla="*/ 2151791 w 4157625"/>
                  <a:gd name="connsiteY27" fmla="*/ 3603304 h 3858837"/>
                  <a:gd name="connsiteX28" fmla="*/ 1869403 w 4157625"/>
                  <a:gd name="connsiteY28" fmla="*/ 3603304 h 3858837"/>
                  <a:gd name="connsiteX29" fmla="*/ 1600461 w 4157625"/>
                  <a:gd name="connsiteY29" fmla="*/ 3536068 h 3858837"/>
                  <a:gd name="connsiteX30" fmla="*/ 1344967 w 4157625"/>
                  <a:gd name="connsiteY30" fmla="*/ 3468833 h 3858837"/>
                  <a:gd name="connsiteX31" fmla="*/ 1170156 w 4157625"/>
                  <a:gd name="connsiteY31" fmla="*/ 3562963 h 3858837"/>
                  <a:gd name="connsiteX32" fmla="*/ 726403 w 4157625"/>
                  <a:gd name="connsiteY32" fmla="*/ 3831904 h 3858837"/>
                  <a:gd name="connsiteX33" fmla="*/ 645720 w 4157625"/>
                  <a:gd name="connsiteY33" fmla="*/ 3791563 h 3858837"/>
                  <a:gd name="connsiteX34" fmla="*/ 833979 w 4157625"/>
                  <a:gd name="connsiteY34" fmla="*/ 3320915 h 3858837"/>
                  <a:gd name="connsiteX35" fmla="*/ 833979 w 4157625"/>
                  <a:gd name="connsiteY35" fmla="*/ 3199892 h 3858837"/>
                  <a:gd name="connsiteX36" fmla="*/ 659167 w 4157625"/>
                  <a:gd name="connsiteY36" fmla="*/ 3078868 h 3858837"/>
                  <a:gd name="connsiteX37" fmla="*/ 349885 w 4157625"/>
                  <a:gd name="connsiteY37" fmla="*/ 2796480 h 3858837"/>
                  <a:gd name="connsiteX38" fmla="*/ 107838 w 4157625"/>
                  <a:gd name="connsiteY38" fmla="*/ 2393068 h 3858837"/>
                  <a:gd name="connsiteX39" fmla="*/ 261 w 4157625"/>
                  <a:gd name="connsiteY39" fmla="*/ 1747610 h 3858837"/>
                  <a:gd name="connsiteX40" fmla="*/ 134732 w 4157625"/>
                  <a:gd name="connsiteY40" fmla="*/ 1182833 h 3858837"/>
                  <a:gd name="connsiteX41" fmla="*/ 511250 w 4157625"/>
                  <a:gd name="connsiteY41" fmla="*/ 658398 h 3858837"/>
                  <a:gd name="connsiteX42" fmla="*/ 955003 w 4157625"/>
                  <a:gd name="connsiteY42" fmla="*/ 308774 h 3858837"/>
                  <a:gd name="connsiteX43" fmla="*/ 1452544 w 4157625"/>
                  <a:gd name="connsiteY43" fmla="*/ 80174 h 3858837"/>
                  <a:gd name="connsiteX44" fmla="*/ 1923191 w 4157625"/>
                  <a:gd name="connsiteY44" fmla="*/ 12939 h 3858837"/>
                  <a:gd name="connsiteX45" fmla="*/ 2144227 w 4157625"/>
                  <a:gd name="connsiteY45" fmla="*/ 332 h 3858837"/>
                  <a:gd name="connsiteX0" fmla="*/ 2866873 w 4169989"/>
                  <a:gd name="connsiteY0" fmla="*/ 936104 h 3858837"/>
                  <a:gd name="connsiteX1" fmla="*/ 2578841 w 4169989"/>
                  <a:gd name="connsiteY1" fmla="*/ 1224136 h 3858837"/>
                  <a:gd name="connsiteX2" fmla="*/ 2866873 w 4169989"/>
                  <a:gd name="connsiteY2" fmla="*/ 1512168 h 3858837"/>
                  <a:gd name="connsiteX3" fmla="*/ 3154905 w 4169989"/>
                  <a:gd name="connsiteY3" fmla="*/ 1224136 h 3858837"/>
                  <a:gd name="connsiteX4" fmla="*/ 2866873 w 4169989"/>
                  <a:gd name="connsiteY4" fmla="*/ 936104 h 3858837"/>
                  <a:gd name="connsiteX5" fmla="*/ 1440160 w 4169989"/>
                  <a:gd name="connsiteY5" fmla="*/ 936104 h 3858837"/>
                  <a:gd name="connsiteX6" fmla="*/ 1152128 w 4169989"/>
                  <a:gd name="connsiteY6" fmla="*/ 1224136 h 3858837"/>
                  <a:gd name="connsiteX7" fmla="*/ 1440160 w 4169989"/>
                  <a:gd name="connsiteY7" fmla="*/ 1512168 h 3858837"/>
                  <a:gd name="connsiteX8" fmla="*/ 1728192 w 4169989"/>
                  <a:gd name="connsiteY8" fmla="*/ 1224136 h 3858837"/>
                  <a:gd name="connsiteX9" fmla="*/ 1440160 w 4169989"/>
                  <a:gd name="connsiteY9" fmla="*/ 936104 h 3858837"/>
                  <a:gd name="connsiteX10" fmla="*/ 2144227 w 4169989"/>
                  <a:gd name="connsiteY10" fmla="*/ 332 h 3858837"/>
                  <a:gd name="connsiteX11" fmla="*/ 2380391 w 4169989"/>
                  <a:gd name="connsiteY11" fmla="*/ 12939 h 3858837"/>
                  <a:gd name="connsiteX12" fmla="*/ 2972061 w 4169989"/>
                  <a:gd name="connsiteY12" fmla="*/ 147410 h 3858837"/>
                  <a:gd name="connsiteX13" fmla="*/ 3604073 w 4169989"/>
                  <a:gd name="connsiteY13" fmla="*/ 523927 h 3858837"/>
                  <a:gd name="connsiteX14" fmla="*/ 4074720 w 4169989"/>
                  <a:gd name="connsiteY14" fmla="*/ 1088704 h 3858837"/>
                  <a:gd name="connsiteX15" fmla="*/ 4168850 w 4169989"/>
                  <a:gd name="connsiteY15" fmla="*/ 1411433 h 3858837"/>
                  <a:gd name="connsiteX16" fmla="*/ 4047826 w 4169989"/>
                  <a:gd name="connsiteY16" fmla="*/ 1451774 h 3858837"/>
                  <a:gd name="connsiteX17" fmla="*/ 3859567 w 4169989"/>
                  <a:gd name="connsiteY17" fmla="*/ 1451774 h 3858837"/>
                  <a:gd name="connsiteX18" fmla="*/ 3604073 w 4169989"/>
                  <a:gd name="connsiteY18" fmla="*/ 1492115 h 3858837"/>
                  <a:gd name="connsiteX19" fmla="*/ 3267897 w 4169989"/>
                  <a:gd name="connsiteY19" fmla="*/ 1599692 h 3858837"/>
                  <a:gd name="connsiteX20" fmla="*/ 3025850 w 4169989"/>
                  <a:gd name="connsiteY20" fmla="*/ 1707268 h 3858837"/>
                  <a:gd name="connsiteX21" fmla="*/ 2770356 w 4169989"/>
                  <a:gd name="connsiteY21" fmla="*/ 1882080 h 3858837"/>
                  <a:gd name="connsiteX22" fmla="*/ 2501414 w 4169989"/>
                  <a:gd name="connsiteY22" fmla="*/ 2151021 h 3858837"/>
                  <a:gd name="connsiteX23" fmla="*/ 2326603 w 4169989"/>
                  <a:gd name="connsiteY23" fmla="*/ 2406515 h 3858837"/>
                  <a:gd name="connsiteX24" fmla="*/ 2219026 w 4169989"/>
                  <a:gd name="connsiteY24" fmla="*/ 2742692 h 3858837"/>
                  <a:gd name="connsiteX25" fmla="*/ 2178685 w 4169989"/>
                  <a:gd name="connsiteY25" fmla="*/ 3172998 h 3858837"/>
                  <a:gd name="connsiteX26" fmla="*/ 2192132 w 4169989"/>
                  <a:gd name="connsiteY26" fmla="*/ 3509174 h 3858837"/>
                  <a:gd name="connsiteX27" fmla="*/ 2151791 w 4169989"/>
                  <a:gd name="connsiteY27" fmla="*/ 3603304 h 3858837"/>
                  <a:gd name="connsiteX28" fmla="*/ 1869403 w 4169989"/>
                  <a:gd name="connsiteY28" fmla="*/ 3603304 h 3858837"/>
                  <a:gd name="connsiteX29" fmla="*/ 1600461 w 4169989"/>
                  <a:gd name="connsiteY29" fmla="*/ 3536068 h 3858837"/>
                  <a:gd name="connsiteX30" fmla="*/ 1344967 w 4169989"/>
                  <a:gd name="connsiteY30" fmla="*/ 3468833 h 3858837"/>
                  <a:gd name="connsiteX31" fmla="*/ 1170156 w 4169989"/>
                  <a:gd name="connsiteY31" fmla="*/ 3562963 h 3858837"/>
                  <a:gd name="connsiteX32" fmla="*/ 726403 w 4169989"/>
                  <a:gd name="connsiteY32" fmla="*/ 3831904 h 3858837"/>
                  <a:gd name="connsiteX33" fmla="*/ 645720 w 4169989"/>
                  <a:gd name="connsiteY33" fmla="*/ 3791563 h 3858837"/>
                  <a:gd name="connsiteX34" fmla="*/ 833979 w 4169989"/>
                  <a:gd name="connsiteY34" fmla="*/ 3320915 h 3858837"/>
                  <a:gd name="connsiteX35" fmla="*/ 833979 w 4169989"/>
                  <a:gd name="connsiteY35" fmla="*/ 3199892 h 3858837"/>
                  <a:gd name="connsiteX36" fmla="*/ 659167 w 4169989"/>
                  <a:gd name="connsiteY36" fmla="*/ 3078868 h 3858837"/>
                  <a:gd name="connsiteX37" fmla="*/ 349885 w 4169989"/>
                  <a:gd name="connsiteY37" fmla="*/ 2796480 h 3858837"/>
                  <a:gd name="connsiteX38" fmla="*/ 107838 w 4169989"/>
                  <a:gd name="connsiteY38" fmla="*/ 2393068 h 3858837"/>
                  <a:gd name="connsiteX39" fmla="*/ 261 w 4169989"/>
                  <a:gd name="connsiteY39" fmla="*/ 1747610 h 3858837"/>
                  <a:gd name="connsiteX40" fmla="*/ 134732 w 4169989"/>
                  <a:gd name="connsiteY40" fmla="*/ 1182833 h 3858837"/>
                  <a:gd name="connsiteX41" fmla="*/ 511250 w 4169989"/>
                  <a:gd name="connsiteY41" fmla="*/ 658398 h 3858837"/>
                  <a:gd name="connsiteX42" fmla="*/ 955003 w 4169989"/>
                  <a:gd name="connsiteY42" fmla="*/ 308774 h 3858837"/>
                  <a:gd name="connsiteX43" fmla="*/ 1452544 w 4169989"/>
                  <a:gd name="connsiteY43" fmla="*/ 80174 h 3858837"/>
                  <a:gd name="connsiteX44" fmla="*/ 1923191 w 4169989"/>
                  <a:gd name="connsiteY44" fmla="*/ 12939 h 3858837"/>
                  <a:gd name="connsiteX45" fmla="*/ 2144227 w 4169989"/>
                  <a:gd name="connsiteY45" fmla="*/ 332 h 3858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4169989" h="3858837">
                    <a:moveTo>
                      <a:pt x="2866873" y="936104"/>
                    </a:moveTo>
                    <a:cubicBezTo>
                      <a:pt x="2707797" y="936104"/>
                      <a:pt x="2578841" y="1065060"/>
                      <a:pt x="2578841" y="1224136"/>
                    </a:cubicBezTo>
                    <a:cubicBezTo>
                      <a:pt x="2578841" y="1383212"/>
                      <a:pt x="2707797" y="1512168"/>
                      <a:pt x="2866873" y="1512168"/>
                    </a:cubicBezTo>
                    <a:cubicBezTo>
                      <a:pt x="3025949" y="1512168"/>
                      <a:pt x="3154905" y="1383212"/>
                      <a:pt x="3154905" y="1224136"/>
                    </a:cubicBezTo>
                    <a:cubicBezTo>
                      <a:pt x="3154905" y="1065060"/>
                      <a:pt x="3025949" y="936104"/>
                      <a:pt x="2866873" y="936104"/>
                    </a:cubicBezTo>
                    <a:close/>
                    <a:moveTo>
                      <a:pt x="1440160" y="936104"/>
                    </a:moveTo>
                    <a:cubicBezTo>
                      <a:pt x="1281084" y="936104"/>
                      <a:pt x="1152128" y="1065060"/>
                      <a:pt x="1152128" y="1224136"/>
                    </a:cubicBezTo>
                    <a:cubicBezTo>
                      <a:pt x="1152128" y="1383212"/>
                      <a:pt x="1281084" y="1512168"/>
                      <a:pt x="1440160" y="1512168"/>
                    </a:cubicBezTo>
                    <a:cubicBezTo>
                      <a:pt x="1599236" y="1512168"/>
                      <a:pt x="1728192" y="1383212"/>
                      <a:pt x="1728192" y="1224136"/>
                    </a:cubicBezTo>
                    <a:cubicBezTo>
                      <a:pt x="1728192" y="1065060"/>
                      <a:pt x="1599236" y="936104"/>
                      <a:pt x="1440160" y="936104"/>
                    </a:cubicBezTo>
                    <a:close/>
                    <a:moveTo>
                      <a:pt x="2144227" y="332"/>
                    </a:moveTo>
                    <a:cubicBezTo>
                      <a:pt x="2217345" y="-1069"/>
                      <a:pt x="2292985" y="1733"/>
                      <a:pt x="2380391" y="12939"/>
                    </a:cubicBezTo>
                    <a:cubicBezTo>
                      <a:pt x="2555203" y="35351"/>
                      <a:pt x="2768114" y="62245"/>
                      <a:pt x="2972061" y="147410"/>
                    </a:cubicBezTo>
                    <a:cubicBezTo>
                      <a:pt x="3176008" y="232575"/>
                      <a:pt x="3420297" y="367045"/>
                      <a:pt x="3604073" y="523927"/>
                    </a:cubicBezTo>
                    <a:cubicBezTo>
                      <a:pt x="3787849" y="680809"/>
                      <a:pt x="3980591" y="940786"/>
                      <a:pt x="4074720" y="1088704"/>
                    </a:cubicBezTo>
                    <a:cubicBezTo>
                      <a:pt x="4168850" y="1236622"/>
                      <a:pt x="4173332" y="1350921"/>
                      <a:pt x="4168850" y="1411433"/>
                    </a:cubicBezTo>
                    <a:cubicBezTo>
                      <a:pt x="4164368" y="1471945"/>
                      <a:pt x="4099373" y="1445051"/>
                      <a:pt x="4047826" y="1451774"/>
                    </a:cubicBezTo>
                    <a:cubicBezTo>
                      <a:pt x="3996279" y="1458497"/>
                      <a:pt x="3933526" y="1445051"/>
                      <a:pt x="3859567" y="1451774"/>
                    </a:cubicBezTo>
                    <a:cubicBezTo>
                      <a:pt x="3785608" y="1458497"/>
                      <a:pt x="3702685" y="1467462"/>
                      <a:pt x="3604073" y="1492115"/>
                    </a:cubicBezTo>
                    <a:cubicBezTo>
                      <a:pt x="3505461" y="1516768"/>
                      <a:pt x="3364267" y="1563833"/>
                      <a:pt x="3267897" y="1599692"/>
                    </a:cubicBezTo>
                    <a:cubicBezTo>
                      <a:pt x="3171527" y="1635551"/>
                      <a:pt x="3108773" y="1660203"/>
                      <a:pt x="3025850" y="1707268"/>
                    </a:cubicBezTo>
                    <a:cubicBezTo>
                      <a:pt x="2942927" y="1754333"/>
                      <a:pt x="2857762" y="1808121"/>
                      <a:pt x="2770356" y="1882080"/>
                    </a:cubicBezTo>
                    <a:cubicBezTo>
                      <a:pt x="2682950" y="1956039"/>
                      <a:pt x="2575373" y="2063615"/>
                      <a:pt x="2501414" y="2151021"/>
                    </a:cubicBezTo>
                    <a:cubicBezTo>
                      <a:pt x="2427455" y="2238427"/>
                      <a:pt x="2346774" y="2361691"/>
                      <a:pt x="2326603" y="2406515"/>
                    </a:cubicBezTo>
                    <a:cubicBezTo>
                      <a:pt x="2306432" y="2451339"/>
                      <a:pt x="2243679" y="2614945"/>
                      <a:pt x="2219026" y="2742692"/>
                    </a:cubicBezTo>
                    <a:cubicBezTo>
                      <a:pt x="2194373" y="2870439"/>
                      <a:pt x="2183167" y="3045251"/>
                      <a:pt x="2178685" y="3172998"/>
                    </a:cubicBezTo>
                    <a:cubicBezTo>
                      <a:pt x="2174203" y="3300745"/>
                      <a:pt x="2196614" y="3437456"/>
                      <a:pt x="2192132" y="3509174"/>
                    </a:cubicBezTo>
                    <a:cubicBezTo>
                      <a:pt x="2187650" y="3580892"/>
                      <a:pt x="2205579" y="3587616"/>
                      <a:pt x="2151791" y="3603304"/>
                    </a:cubicBezTo>
                    <a:cubicBezTo>
                      <a:pt x="2098003" y="3618992"/>
                      <a:pt x="1961291" y="3614510"/>
                      <a:pt x="1869403" y="3603304"/>
                    </a:cubicBezTo>
                    <a:cubicBezTo>
                      <a:pt x="1777515" y="3592098"/>
                      <a:pt x="1600461" y="3536068"/>
                      <a:pt x="1600461" y="3536068"/>
                    </a:cubicBezTo>
                    <a:cubicBezTo>
                      <a:pt x="1513055" y="3513656"/>
                      <a:pt x="1416685" y="3464351"/>
                      <a:pt x="1344967" y="3468833"/>
                    </a:cubicBezTo>
                    <a:cubicBezTo>
                      <a:pt x="1273250" y="3473316"/>
                      <a:pt x="1273250" y="3502451"/>
                      <a:pt x="1170156" y="3562963"/>
                    </a:cubicBezTo>
                    <a:cubicBezTo>
                      <a:pt x="1067062" y="3623475"/>
                      <a:pt x="813809" y="3793804"/>
                      <a:pt x="726403" y="3831904"/>
                    </a:cubicBezTo>
                    <a:cubicBezTo>
                      <a:pt x="638997" y="3870004"/>
                      <a:pt x="627791" y="3876728"/>
                      <a:pt x="645720" y="3791563"/>
                    </a:cubicBezTo>
                    <a:cubicBezTo>
                      <a:pt x="663649" y="3706398"/>
                      <a:pt x="802603" y="3419527"/>
                      <a:pt x="833979" y="3320915"/>
                    </a:cubicBezTo>
                    <a:cubicBezTo>
                      <a:pt x="865355" y="3222303"/>
                      <a:pt x="863114" y="3240233"/>
                      <a:pt x="833979" y="3199892"/>
                    </a:cubicBezTo>
                    <a:cubicBezTo>
                      <a:pt x="804844" y="3159551"/>
                      <a:pt x="739849" y="3146103"/>
                      <a:pt x="659167" y="3078868"/>
                    </a:cubicBezTo>
                    <a:cubicBezTo>
                      <a:pt x="578485" y="3011633"/>
                      <a:pt x="441773" y="2910780"/>
                      <a:pt x="349885" y="2796480"/>
                    </a:cubicBezTo>
                    <a:cubicBezTo>
                      <a:pt x="257997" y="2682180"/>
                      <a:pt x="166109" y="2567880"/>
                      <a:pt x="107838" y="2393068"/>
                    </a:cubicBezTo>
                    <a:cubicBezTo>
                      <a:pt x="49567" y="2218256"/>
                      <a:pt x="-4221" y="1949316"/>
                      <a:pt x="261" y="1747610"/>
                    </a:cubicBezTo>
                    <a:cubicBezTo>
                      <a:pt x="4743" y="1545904"/>
                      <a:pt x="49567" y="1368851"/>
                      <a:pt x="134732" y="1182833"/>
                    </a:cubicBezTo>
                    <a:cubicBezTo>
                      <a:pt x="219897" y="996815"/>
                      <a:pt x="408156" y="781663"/>
                      <a:pt x="511250" y="658398"/>
                    </a:cubicBezTo>
                    <a:cubicBezTo>
                      <a:pt x="647962" y="512722"/>
                      <a:pt x="798121" y="405145"/>
                      <a:pt x="955003" y="308774"/>
                    </a:cubicBezTo>
                    <a:cubicBezTo>
                      <a:pt x="1111885" y="212403"/>
                      <a:pt x="1291179" y="129480"/>
                      <a:pt x="1452544" y="80174"/>
                    </a:cubicBezTo>
                    <a:cubicBezTo>
                      <a:pt x="1613909" y="30868"/>
                      <a:pt x="1768550" y="24145"/>
                      <a:pt x="1923191" y="12939"/>
                    </a:cubicBezTo>
                    <a:cubicBezTo>
                      <a:pt x="2000512" y="7336"/>
                      <a:pt x="2071109" y="1733"/>
                      <a:pt x="2144227" y="33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5" name="组合 44"/>
              <p:cNvGrpSpPr/>
              <p:nvPr/>
            </p:nvGrpSpPr>
            <p:grpSpPr>
              <a:xfrm>
                <a:off x="4067944" y="2069976"/>
                <a:ext cx="3420380" cy="3130078"/>
                <a:chOff x="4067944" y="2069976"/>
                <a:chExt cx="3420380" cy="3130078"/>
              </a:xfrm>
              <a:grpFill/>
            </p:grpSpPr>
            <p:sp>
              <p:nvSpPr>
                <p:cNvPr id="46" name="椭圆 8"/>
                <p:cNvSpPr/>
                <p:nvPr/>
              </p:nvSpPr>
              <p:spPr>
                <a:xfrm>
                  <a:off x="4067944" y="2069976"/>
                  <a:ext cx="3420380" cy="2880320"/>
                </a:xfrm>
                <a:custGeom>
                  <a:avLst/>
                  <a:gdLst/>
                  <a:ahLst/>
                  <a:cxnLst/>
                  <a:rect l="l" t="t" r="r" b="b"/>
                  <a:pathLst>
                    <a:path w="3420380" h="2880320">
                      <a:moveTo>
                        <a:pt x="2322258" y="782960"/>
                      </a:moveTo>
                      <a:cubicBezTo>
                        <a:pt x="2193009" y="782960"/>
                        <a:pt x="2088232" y="887737"/>
                        <a:pt x="2088232" y="1016986"/>
                      </a:cubicBezTo>
                      <a:cubicBezTo>
                        <a:pt x="2088232" y="1146235"/>
                        <a:pt x="2193009" y="1251012"/>
                        <a:pt x="2322258" y="1251012"/>
                      </a:cubicBezTo>
                      <a:cubicBezTo>
                        <a:pt x="2451507" y="1251012"/>
                        <a:pt x="2556284" y="1146235"/>
                        <a:pt x="2556284" y="1016986"/>
                      </a:cubicBezTo>
                      <a:cubicBezTo>
                        <a:pt x="2556284" y="887737"/>
                        <a:pt x="2451507" y="782960"/>
                        <a:pt x="2322258" y="782960"/>
                      </a:cubicBezTo>
                      <a:close/>
                      <a:moveTo>
                        <a:pt x="1134126" y="782960"/>
                      </a:moveTo>
                      <a:cubicBezTo>
                        <a:pt x="1004877" y="782960"/>
                        <a:pt x="900100" y="887737"/>
                        <a:pt x="900100" y="1016986"/>
                      </a:cubicBezTo>
                      <a:cubicBezTo>
                        <a:pt x="900100" y="1146235"/>
                        <a:pt x="1004877" y="1251012"/>
                        <a:pt x="1134126" y="1251012"/>
                      </a:cubicBezTo>
                      <a:cubicBezTo>
                        <a:pt x="1263375" y="1251012"/>
                        <a:pt x="1368152" y="1146235"/>
                        <a:pt x="1368152" y="1016986"/>
                      </a:cubicBezTo>
                      <a:cubicBezTo>
                        <a:pt x="1368152" y="887737"/>
                        <a:pt x="1263375" y="782960"/>
                        <a:pt x="1134126" y="782960"/>
                      </a:cubicBezTo>
                      <a:close/>
                      <a:moveTo>
                        <a:pt x="1710190" y="0"/>
                      </a:moveTo>
                      <a:cubicBezTo>
                        <a:pt x="2654702" y="0"/>
                        <a:pt x="3420380" y="644782"/>
                        <a:pt x="3420380" y="1440160"/>
                      </a:cubicBezTo>
                      <a:cubicBezTo>
                        <a:pt x="3420380" y="2235538"/>
                        <a:pt x="2654702" y="2880320"/>
                        <a:pt x="1710190" y="2880320"/>
                      </a:cubicBezTo>
                      <a:cubicBezTo>
                        <a:pt x="765678" y="2880320"/>
                        <a:pt x="0" y="2235538"/>
                        <a:pt x="0" y="1440160"/>
                      </a:cubicBezTo>
                      <a:cubicBezTo>
                        <a:pt x="0" y="644782"/>
                        <a:pt x="765678" y="0"/>
                        <a:pt x="1710190"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任意多边形 46"/>
                <p:cNvSpPr/>
                <p:nvPr/>
              </p:nvSpPr>
              <p:spPr>
                <a:xfrm>
                  <a:off x="6288232" y="4436249"/>
                  <a:ext cx="671040" cy="763805"/>
                </a:xfrm>
                <a:custGeom>
                  <a:avLst/>
                  <a:gdLst>
                    <a:gd name="connsiteX0" fmla="*/ 72227 w 671040"/>
                    <a:gd name="connsiteY0" fmla="*/ 418139 h 763805"/>
                    <a:gd name="connsiteX1" fmla="*/ 583215 w 671040"/>
                    <a:gd name="connsiteY1" fmla="*/ 740869 h 763805"/>
                    <a:gd name="connsiteX2" fmla="*/ 663897 w 671040"/>
                    <a:gd name="connsiteY2" fmla="*/ 687080 h 763805"/>
                    <a:gd name="connsiteX3" fmla="*/ 502533 w 671040"/>
                    <a:gd name="connsiteY3" fmla="*/ 283669 h 763805"/>
                    <a:gd name="connsiteX4" fmla="*/ 368062 w 671040"/>
                    <a:gd name="connsiteY4" fmla="*/ 1280 h 763805"/>
                    <a:gd name="connsiteX5" fmla="*/ 31886 w 671040"/>
                    <a:gd name="connsiteY5" fmla="*/ 189539 h 763805"/>
                    <a:gd name="connsiteX6" fmla="*/ 72227 w 671040"/>
                    <a:gd name="connsiteY6" fmla="*/ 418139 h 763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1040" h="763805">
                      <a:moveTo>
                        <a:pt x="72227" y="418139"/>
                      </a:moveTo>
                      <a:cubicBezTo>
                        <a:pt x="164115" y="510027"/>
                        <a:pt x="484603" y="696046"/>
                        <a:pt x="583215" y="740869"/>
                      </a:cubicBezTo>
                      <a:cubicBezTo>
                        <a:pt x="681827" y="785693"/>
                        <a:pt x="677344" y="763280"/>
                        <a:pt x="663897" y="687080"/>
                      </a:cubicBezTo>
                      <a:cubicBezTo>
                        <a:pt x="650450" y="610880"/>
                        <a:pt x="551839" y="397969"/>
                        <a:pt x="502533" y="283669"/>
                      </a:cubicBezTo>
                      <a:cubicBezTo>
                        <a:pt x="453227" y="169369"/>
                        <a:pt x="446503" y="16968"/>
                        <a:pt x="368062" y="1280"/>
                      </a:cubicBezTo>
                      <a:cubicBezTo>
                        <a:pt x="289621" y="-14408"/>
                        <a:pt x="76710" y="117821"/>
                        <a:pt x="31886" y="189539"/>
                      </a:cubicBezTo>
                      <a:cubicBezTo>
                        <a:pt x="-12938" y="261257"/>
                        <a:pt x="-19661" y="326251"/>
                        <a:pt x="72227" y="4181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nvGrpSpPr>
          <p:cNvPr id="96" name="组合 95"/>
          <p:cNvGrpSpPr/>
          <p:nvPr/>
        </p:nvGrpSpPr>
        <p:grpSpPr>
          <a:xfrm>
            <a:off x="3550816" y="3460243"/>
            <a:ext cx="937728" cy="1434740"/>
            <a:chOff x="3091944" y="3455940"/>
            <a:chExt cx="937728" cy="1434740"/>
          </a:xfrm>
        </p:grpSpPr>
        <p:sp>
          <p:nvSpPr>
            <p:cNvPr id="10" name="椭圆 9"/>
            <p:cNvSpPr/>
            <p:nvPr/>
          </p:nvSpPr>
          <p:spPr>
            <a:xfrm>
              <a:off x="3091944" y="3455940"/>
              <a:ext cx="208383" cy="216813"/>
            </a:xfrm>
            <a:prstGeom prst="ellipse">
              <a:avLst/>
            </a:prstGeom>
            <a:solidFill>
              <a:schemeClr val="bg1"/>
            </a:solidFill>
            <a:ln w="57150">
              <a:solidFill>
                <a:srgbClr val="DD5E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 name="组合 22"/>
            <p:cNvGrpSpPr/>
            <p:nvPr/>
          </p:nvGrpSpPr>
          <p:grpSpPr>
            <a:xfrm>
              <a:off x="3300327" y="4151016"/>
              <a:ext cx="729345" cy="739664"/>
              <a:chOff x="1210613" y="2107574"/>
              <a:chExt cx="927279" cy="983356"/>
            </a:xfrm>
          </p:grpSpPr>
          <p:sp>
            <p:nvSpPr>
              <p:cNvPr id="24" name="椭圆 23"/>
              <p:cNvSpPr/>
              <p:nvPr/>
            </p:nvSpPr>
            <p:spPr>
              <a:xfrm>
                <a:off x="1210613" y="2107574"/>
                <a:ext cx="927279" cy="983356"/>
              </a:xfrm>
              <a:prstGeom prst="ellipse">
                <a:avLst/>
              </a:prstGeom>
              <a:gradFill flip="none" rotWithShape="1">
                <a:gsLst>
                  <a:gs pos="30000">
                    <a:srgbClr val="C6C6C6"/>
                  </a:gs>
                  <a:gs pos="0">
                    <a:schemeClr val="bg1">
                      <a:lumMod val="75000"/>
                    </a:schemeClr>
                  </a:gs>
                  <a:gs pos="61000">
                    <a:srgbClr val="EEEEEE"/>
                  </a:gs>
                  <a:gs pos="100000">
                    <a:schemeClr val="bg1">
                      <a:tint val="23500"/>
                      <a:satMod val="160000"/>
                      <a:lumMod val="96000"/>
                    </a:schemeClr>
                  </a:gs>
                </a:gsLst>
                <a:lin ang="7800000" scaled="0"/>
                <a:tileRect/>
              </a:gradFill>
              <a:ln w="12700"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381000" dist="1778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flatTx/>
              </a:bodyPr>
              <a:lstStyle/>
              <a:p>
                <a:pPr algn="ctr"/>
                <a:endParaRPr lang="zh-CN" altLang="en-US" dirty="0"/>
              </a:p>
            </p:txBody>
          </p:sp>
          <p:sp>
            <p:nvSpPr>
              <p:cNvPr id="25" name="椭圆 24"/>
              <p:cNvSpPr/>
              <p:nvPr/>
            </p:nvSpPr>
            <p:spPr>
              <a:xfrm>
                <a:off x="1305024" y="2212886"/>
                <a:ext cx="738455" cy="785610"/>
              </a:xfrm>
              <a:prstGeom prst="ellipse">
                <a:avLst/>
              </a:prstGeom>
              <a:solidFill>
                <a:srgbClr val="E8584B"/>
              </a:solidFill>
              <a:ln>
                <a:noFill/>
              </a:ln>
              <a:effectLst>
                <a:innerShdw blurRad="25400">
                  <a:srgbClr val="C00000"/>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39" name="肘形连接符 46"/>
            <p:cNvCxnSpPr/>
            <p:nvPr/>
          </p:nvCxnSpPr>
          <p:spPr>
            <a:xfrm rot="16200000" flipV="1">
              <a:off x="3135023" y="3737963"/>
              <a:ext cx="589229" cy="395189"/>
            </a:xfrm>
            <a:prstGeom prst="curvedConnector3">
              <a:avLst>
                <a:gd name="adj1" fmla="val 50000"/>
              </a:avLst>
            </a:prstGeom>
            <a:ln w="38100">
              <a:solidFill>
                <a:srgbClr val="E8584B"/>
              </a:solidFill>
            </a:ln>
          </p:spPr>
          <p:style>
            <a:lnRef idx="1">
              <a:schemeClr val="accent1"/>
            </a:lnRef>
            <a:fillRef idx="0">
              <a:schemeClr val="accent1"/>
            </a:fillRef>
            <a:effectRef idx="0">
              <a:schemeClr val="accent1"/>
            </a:effectRef>
            <a:fontRef idx="minor">
              <a:schemeClr val="tx1"/>
            </a:fontRef>
          </p:style>
        </p:cxnSp>
        <p:sp>
          <p:nvSpPr>
            <p:cNvPr id="57" name="任意多边形 56"/>
            <p:cNvSpPr/>
            <p:nvPr/>
          </p:nvSpPr>
          <p:spPr>
            <a:xfrm>
              <a:off x="3504563" y="4370798"/>
              <a:ext cx="299753" cy="291949"/>
            </a:xfrm>
            <a:custGeom>
              <a:avLst/>
              <a:gdLst/>
              <a:ahLst/>
              <a:cxnLst/>
              <a:rect l="l" t="t" r="r" b="b"/>
              <a:pathLst>
                <a:path w="4846918" h="4757220">
                  <a:moveTo>
                    <a:pt x="1074270" y="2230729"/>
                  </a:moveTo>
                  <a:cubicBezTo>
                    <a:pt x="1044295" y="2229609"/>
                    <a:pt x="1017961" y="2244737"/>
                    <a:pt x="1024684" y="2306369"/>
                  </a:cubicBezTo>
                  <a:cubicBezTo>
                    <a:pt x="1038131" y="2429634"/>
                    <a:pt x="1143466" y="2821840"/>
                    <a:pt x="1226390" y="2992169"/>
                  </a:cubicBezTo>
                  <a:cubicBezTo>
                    <a:pt x="1309314" y="3162499"/>
                    <a:pt x="1405685" y="3265593"/>
                    <a:pt x="1522226" y="3328346"/>
                  </a:cubicBezTo>
                  <a:cubicBezTo>
                    <a:pt x="1638767" y="3391099"/>
                    <a:pt x="1768755" y="3400064"/>
                    <a:pt x="1925637" y="3368687"/>
                  </a:cubicBezTo>
                  <a:cubicBezTo>
                    <a:pt x="2082519" y="3337311"/>
                    <a:pt x="2313361" y="3220769"/>
                    <a:pt x="2463520" y="3140087"/>
                  </a:cubicBezTo>
                  <a:cubicBezTo>
                    <a:pt x="2613679" y="3059405"/>
                    <a:pt x="2766078" y="2936140"/>
                    <a:pt x="2826590" y="2884593"/>
                  </a:cubicBezTo>
                  <a:cubicBezTo>
                    <a:pt x="2887102" y="2833046"/>
                    <a:pt x="2857966" y="2819599"/>
                    <a:pt x="2826590" y="2830805"/>
                  </a:cubicBezTo>
                  <a:cubicBezTo>
                    <a:pt x="2795214" y="2842011"/>
                    <a:pt x="2712290" y="2909246"/>
                    <a:pt x="2638331" y="2951828"/>
                  </a:cubicBezTo>
                  <a:cubicBezTo>
                    <a:pt x="2564372" y="2994410"/>
                    <a:pt x="2488172" y="3045958"/>
                    <a:pt x="2382837" y="3086299"/>
                  </a:cubicBezTo>
                  <a:cubicBezTo>
                    <a:pt x="2277502" y="3126640"/>
                    <a:pt x="2118379" y="3175946"/>
                    <a:pt x="2006320" y="3193875"/>
                  </a:cubicBezTo>
                  <a:cubicBezTo>
                    <a:pt x="1894261" y="3211804"/>
                    <a:pt x="1806855" y="3214045"/>
                    <a:pt x="1710484" y="3193875"/>
                  </a:cubicBezTo>
                  <a:cubicBezTo>
                    <a:pt x="1614113" y="3173705"/>
                    <a:pt x="1511019" y="3155775"/>
                    <a:pt x="1428096" y="3072852"/>
                  </a:cubicBezTo>
                  <a:cubicBezTo>
                    <a:pt x="1345173" y="2989929"/>
                    <a:pt x="1264490" y="2819599"/>
                    <a:pt x="1212943" y="2696334"/>
                  </a:cubicBezTo>
                  <a:cubicBezTo>
                    <a:pt x="1161396" y="2573069"/>
                    <a:pt x="1130020" y="2407222"/>
                    <a:pt x="1118814" y="2333263"/>
                  </a:cubicBezTo>
                  <a:cubicBezTo>
                    <a:pt x="1107608" y="2259304"/>
                    <a:pt x="1161396" y="2259304"/>
                    <a:pt x="1145708" y="2252581"/>
                  </a:cubicBezTo>
                  <a:cubicBezTo>
                    <a:pt x="1137864" y="2249219"/>
                    <a:pt x="1104246" y="2231850"/>
                    <a:pt x="1074270" y="2230729"/>
                  </a:cubicBezTo>
                  <a:close/>
                  <a:moveTo>
                    <a:pt x="1853465" y="1164945"/>
                  </a:moveTo>
                  <a:cubicBezTo>
                    <a:pt x="1833750" y="1164350"/>
                    <a:pt x="1813019" y="1167851"/>
                    <a:pt x="1791167" y="1176816"/>
                  </a:cubicBezTo>
                  <a:cubicBezTo>
                    <a:pt x="1703761" y="1212675"/>
                    <a:pt x="1553602" y="1347146"/>
                    <a:pt x="1481884" y="1459205"/>
                  </a:cubicBezTo>
                  <a:cubicBezTo>
                    <a:pt x="1410166" y="1571264"/>
                    <a:pt x="1381031" y="1730387"/>
                    <a:pt x="1360861" y="1849169"/>
                  </a:cubicBezTo>
                  <a:cubicBezTo>
                    <a:pt x="1340691" y="1967951"/>
                    <a:pt x="1345173" y="2075528"/>
                    <a:pt x="1360861" y="2171899"/>
                  </a:cubicBezTo>
                  <a:cubicBezTo>
                    <a:pt x="1376549" y="2268270"/>
                    <a:pt x="1407925" y="2369123"/>
                    <a:pt x="1454990" y="2427393"/>
                  </a:cubicBezTo>
                  <a:cubicBezTo>
                    <a:pt x="1502055" y="2485663"/>
                    <a:pt x="1578255" y="2514799"/>
                    <a:pt x="1643249" y="2521522"/>
                  </a:cubicBezTo>
                  <a:cubicBezTo>
                    <a:pt x="1708243" y="2528245"/>
                    <a:pt x="1768755" y="2532728"/>
                    <a:pt x="1844955" y="2467734"/>
                  </a:cubicBezTo>
                  <a:cubicBezTo>
                    <a:pt x="1872895" y="2443903"/>
                    <a:pt x="1907463" y="2405308"/>
                    <a:pt x="1941913" y="2360605"/>
                  </a:cubicBezTo>
                  <a:lnTo>
                    <a:pt x="1943037" y="2373389"/>
                  </a:lnTo>
                  <a:cubicBezTo>
                    <a:pt x="1958725" y="2469760"/>
                    <a:pt x="1990101" y="2570613"/>
                    <a:pt x="2037166" y="2628883"/>
                  </a:cubicBezTo>
                  <a:cubicBezTo>
                    <a:pt x="2084231" y="2687153"/>
                    <a:pt x="2160431" y="2716289"/>
                    <a:pt x="2225425" y="2723012"/>
                  </a:cubicBezTo>
                  <a:cubicBezTo>
                    <a:pt x="2290419" y="2729735"/>
                    <a:pt x="2350931" y="2734218"/>
                    <a:pt x="2427131" y="2669224"/>
                  </a:cubicBezTo>
                  <a:cubicBezTo>
                    <a:pt x="2503331" y="2604230"/>
                    <a:pt x="2628837" y="2429419"/>
                    <a:pt x="2682625" y="2333048"/>
                  </a:cubicBezTo>
                  <a:cubicBezTo>
                    <a:pt x="2736413" y="2236677"/>
                    <a:pt x="2743137" y="2198577"/>
                    <a:pt x="2749860" y="2091000"/>
                  </a:cubicBezTo>
                  <a:cubicBezTo>
                    <a:pt x="2756584" y="1983424"/>
                    <a:pt x="2749860" y="1795165"/>
                    <a:pt x="2722966" y="1687589"/>
                  </a:cubicBezTo>
                  <a:cubicBezTo>
                    <a:pt x="2696072" y="1580013"/>
                    <a:pt x="2646767" y="1497089"/>
                    <a:pt x="2588496" y="1445542"/>
                  </a:cubicBezTo>
                  <a:cubicBezTo>
                    <a:pt x="2530226" y="1393995"/>
                    <a:pt x="2445061" y="1364859"/>
                    <a:pt x="2373343" y="1378306"/>
                  </a:cubicBezTo>
                  <a:cubicBezTo>
                    <a:pt x="2301625" y="1391753"/>
                    <a:pt x="2209737" y="1479159"/>
                    <a:pt x="2158190" y="1526224"/>
                  </a:cubicBezTo>
                  <a:cubicBezTo>
                    <a:pt x="2155492" y="1528687"/>
                    <a:pt x="2152918" y="1531015"/>
                    <a:pt x="2150432" y="1533204"/>
                  </a:cubicBezTo>
                  <a:cubicBezTo>
                    <a:pt x="2147621" y="1516308"/>
                    <a:pt x="2144386" y="1500482"/>
                    <a:pt x="2140790" y="1486099"/>
                  </a:cubicBezTo>
                  <a:cubicBezTo>
                    <a:pt x="2113896" y="1378523"/>
                    <a:pt x="2064591" y="1295599"/>
                    <a:pt x="2006320" y="1244052"/>
                  </a:cubicBezTo>
                  <a:cubicBezTo>
                    <a:pt x="1962618" y="1205392"/>
                    <a:pt x="1912611" y="1166731"/>
                    <a:pt x="1853465" y="1164945"/>
                  </a:cubicBezTo>
                  <a:close/>
                  <a:moveTo>
                    <a:pt x="2711122" y="330"/>
                  </a:moveTo>
                  <a:cubicBezTo>
                    <a:pt x="2822984" y="-3303"/>
                    <a:pt x="2925763" y="22611"/>
                    <a:pt x="3001402" y="101052"/>
                  </a:cubicBezTo>
                  <a:cubicBezTo>
                    <a:pt x="3122425" y="226558"/>
                    <a:pt x="3173973" y="551529"/>
                    <a:pt x="3230002" y="786852"/>
                  </a:cubicBezTo>
                  <a:cubicBezTo>
                    <a:pt x="3286031" y="1022175"/>
                    <a:pt x="3290514" y="1371799"/>
                    <a:pt x="3337579" y="1512993"/>
                  </a:cubicBezTo>
                  <a:cubicBezTo>
                    <a:pt x="3384644" y="1654187"/>
                    <a:pt x="3362231" y="1589192"/>
                    <a:pt x="3512390" y="1634016"/>
                  </a:cubicBezTo>
                  <a:cubicBezTo>
                    <a:pt x="3662549" y="1678840"/>
                    <a:pt x="4041308" y="1739352"/>
                    <a:pt x="4238531" y="1781934"/>
                  </a:cubicBezTo>
                  <a:cubicBezTo>
                    <a:pt x="4435754" y="1824516"/>
                    <a:pt x="4594878" y="1833481"/>
                    <a:pt x="4695731" y="1889510"/>
                  </a:cubicBezTo>
                  <a:cubicBezTo>
                    <a:pt x="4796584" y="1945539"/>
                    <a:pt x="4830202" y="2028463"/>
                    <a:pt x="4843649" y="2118110"/>
                  </a:cubicBezTo>
                  <a:cubicBezTo>
                    <a:pt x="4857096" y="2207757"/>
                    <a:pt x="4827961" y="2324299"/>
                    <a:pt x="4776414" y="2427393"/>
                  </a:cubicBezTo>
                  <a:cubicBezTo>
                    <a:pt x="4724867" y="2530487"/>
                    <a:pt x="4646426" y="2622375"/>
                    <a:pt x="4534367" y="2736675"/>
                  </a:cubicBezTo>
                  <a:cubicBezTo>
                    <a:pt x="4422308" y="2850975"/>
                    <a:pt x="4256461" y="3025787"/>
                    <a:pt x="4104061" y="3113193"/>
                  </a:cubicBezTo>
                  <a:cubicBezTo>
                    <a:pt x="3951661" y="3200599"/>
                    <a:pt x="3711855" y="3214045"/>
                    <a:pt x="3619967" y="3261110"/>
                  </a:cubicBezTo>
                  <a:cubicBezTo>
                    <a:pt x="3528079" y="3308175"/>
                    <a:pt x="3557213" y="3330587"/>
                    <a:pt x="3552731" y="3395581"/>
                  </a:cubicBezTo>
                  <a:cubicBezTo>
                    <a:pt x="3548249" y="3460575"/>
                    <a:pt x="3570661" y="3494193"/>
                    <a:pt x="3593073" y="3651075"/>
                  </a:cubicBezTo>
                  <a:cubicBezTo>
                    <a:pt x="3615485" y="3807957"/>
                    <a:pt x="3693926" y="4164304"/>
                    <a:pt x="3687202" y="4336875"/>
                  </a:cubicBezTo>
                  <a:cubicBezTo>
                    <a:pt x="3680478" y="4509446"/>
                    <a:pt x="3619966" y="4617023"/>
                    <a:pt x="3552731" y="4686499"/>
                  </a:cubicBezTo>
                  <a:cubicBezTo>
                    <a:pt x="3485496" y="4755976"/>
                    <a:pt x="3382402" y="4749252"/>
                    <a:pt x="3283790" y="4753734"/>
                  </a:cubicBezTo>
                  <a:cubicBezTo>
                    <a:pt x="3185178" y="4758216"/>
                    <a:pt x="3100014" y="4767181"/>
                    <a:pt x="2961061" y="4713393"/>
                  </a:cubicBezTo>
                  <a:cubicBezTo>
                    <a:pt x="2822108" y="4659605"/>
                    <a:pt x="2631608" y="4547546"/>
                    <a:pt x="2450073" y="4431005"/>
                  </a:cubicBezTo>
                  <a:cubicBezTo>
                    <a:pt x="2268538" y="4314464"/>
                    <a:pt x="2008561" y="4065693"/>
                    <a:pt x="1871849" y="4014146"/>
                  </a:cubicBezTo>
                  <a:cubicBezTo>
                    <a:pt x="1735137" y="3962599"/>
                    <a:pt x="1750826" y="4054487"/>
                    <a:pt x="1629802" y="4121722"/>
                  </a:cubicBezTo>
                  <a:cubicBezTo>
                    <a:pt x="1508779" y="4188957"/>
                    <a:pt x="1282420" y="4350323"/>
                    <a:pt x="1145708" y="4417558"/>
                  </a:cubicBezTo>
                  <a:cubicBezTo>
                    <a:pt x="1008996" y="4484793"/>
                    <a:pt x="912625" y="4536340"/>
                    <a:pt x="809531" y="4525134"/>
                  </a:cubicBezTo>
                  <a:cubicBezTo>
                    <a:pt x="706437" y="4513928"/>
                    <a:pt x="605584" y="4493757"/>
                    <a:pt x="527143" y="4350322"/>
                  </a:cubicBezTo>
                  <a:cubicBezTo>
                    <a:pt x="448702" y="4206887"/>
                    <a:pt x="343366" y="3937945"/>
                    <a:pt x="338884" y="3664522"/>
                  </a:cubicBezTo>
                  <a:cubicBezTo>
                    <a:pt x="334402" y="3391099"/>
                    <a:pt x="468873" y="2891316"/>
                    <a:pt x="500249" y="2709781"/>
                  </a:cubicBezTo>
                  <a:cubicBezTo>
                    <a:pt x="531625" y="2528246"/>
                    <a:pt x="533866" y="2631339"/>
                    <a:pt x="527143" y="2575310"/>
                  </a:cubicBezTo>
                  <a:cubicBezTo>
                    <a:pt x="520420" y="2519281"/>
                    <a:pt x="506973" y="2456528"/>
                    <a:pt x="459908" y="2373605"/>
                  </a:cubicBezTo>
                  <a:cubicBezTo>
                    <a:pt x="412843" y="2290682"/>
                    <a:pt x="311990" y="2198793"/>
                    <a:pt x="244755" y="2077769"/>
                  </a:cubicBezTo>
                  <a:cubicBezTo>
                    <a:pt x="177520" y="1956745"/>
                    <a:pt x="96837" y="1817792"/>
                    <a:pt x="56496" y="1647463"/>
                  </a:cubicBezTo>
                  <a:cubicBezTo>
                    <a:pt x="16155" y="1477134"/>
                    <a:pt x="-8498" y="1226122"/>
                    <a:pt x="2708" y="1055793"/>
                  </a:cubicBezTo>
                  <a:cubicBezTo>
                    <a:pt x="13914" y="885464"/>
                    <a:pt x="60978" y="701687"/>
                    <a:pt x="123731" y="625487"/>
                  </a:cubicBezTo>
                  <a:cubicBezTo>
                    <a:pt x="186484" y="549287"/>
                    <a:pt x="199932" y="547046"/>
                    <a:pt x="379226" y="598593"/>
                  </a:cubicBezTo>
                  <a:cubicBezTo>
                    <a:pt x="558520" y="650140"/>
                    <a:pt x="1026925" y="874257"/>
                    <a:pt x="1199496" y="934769"/>
                  </a:cubicBezTo>
                  <a:cubicBezTo>
                    <a:pt x="1372066" y="995281"/>
                    <a:pt x="1300349" y="1051310"/>
                    <a:pt x="1414649" y="961663"/>
                  </a:cubicBezTo>
                  <a:cubicBezTo>
                    <a:pt x="1528949" y="872016"/>
                    <a:pt x="1703761" y="551528"/>
                    <a:pt x="1885296" y="396887"/>
                  </a:cubicBezTo>
                  <a:cubicBezTo>
                    <a:pt x="2066831" y="242246"/>
                    <a:pt x="2317843" y="83122"/>
                    <a:pt x="2503861" y="33816"/>
                  </a:cubicBezTo>
                  <a:cubicBezTo>
                    <a:pt x="2573618" y="15326"/>
                    <a:pt x="2644005" y="2510"/>
                    <a:pt x="2711122" y="33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7" name="组合 96"/>
          <p:cNvGrpSpPr/>
          <p:nvPr/>
        </p:nvGrpSpPr>
        <p:grpSpPr>
          <a:xfrm>
            <a:off x="1460671" y="2318838"/>
            <a:ext cx="937728" cy="1380512"/>
            <a:chOff x="1125117" y="2292241"/>
            <a:chExt cx="937728" cy="1380512"/>
          </a:xfrm>
        </p:grpSpPr>
        <p:sp>
          <p:nvSpPr>
            <p:cNvPr id="9" name="椭圆 8"/>
            <p:cNvSpPr/>
            <p:nvPr/>
          </p:nvSpPr>
          <p:spPr>
            <a:xfrm>
              <a:off x="1854462" y="3455940"/>
              <a:ext cx="208383" cy="216813"/>
            </a:xfrm>
            <a:prstGeom prst="ellipse">
              <a:avLst/>
            </a:prstGeom>
            <a:solidFill>
              <a:schemeClr val="bg1"/>
            </a:solidFill>
            <a:ln w="57150">
              <a:solidFill>
                <a:srgbClr val="F0C56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1125117" y="2292241"/>
              <a:ext cx="729345" cy="739664"/>
              <a:chOff x="1210613" y="2107574"/>
              <a:chExt cx="927279" cy="983356"/>
            </a:xfrm>
          </p:grpSpPr>
          <p:sp>
            <p:nvSpPr>
              <p:cNvPr id="12" name="椭圆 11"/>
              <p:cNvSpPr/>
              <p:nvPr/>
            </p:nvSpPr>
            <p:spPr>
              <a:xfrm>
                <a:off x="1210613" y="2107574"/>
                <a:ext cx="927279" cy="983356"/>
              </a:xfrm>
              <a:prstGeom prst="ellipse">
                <a:avLst/>
              </a:prstGeom>
              <a:gradFill flip="none" rotWithShape="1">
                <a:gsLst>
                  <a:gs pos="30000">
                    <a:srgbClr val="C6C6C6"/>
                  </a:gs>
                  <a:gs pos="0">
                    <a:schemeClr val="bg1">
                      <a:lumMod val="75000"/>
                    </a:schemeClr>
                  </a:gs>
                  <a:gs pos="61000">
                    <a:srgbClr val="EEEEEE"/>
                  </a:gs>
                  <a:gs pos="100000">
                    <a:schemeClr val="bg1">
                      <a:tint val="23500"/>
                      <a:satMod val="160000"/>
                      <a:lumMod val="96000"/>
                    </a:schemeClr>
                  </a:gs>
                </a:gsLst>
                <a:lin ang="7800000" scaled="0"/>
                <a:tileRect/>
              </a:gradFill>
              <a:ln w="12700"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381000" dist="1778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flatTx/>
              </a:bodyPr>
              <a:lstStyle/>
              <a:p>
                <a:pPr algn="ctr"/>
                <a:endParaRPr lang="zh-CN" altLang="en-US" dirty="0"/>
              </a:p>
            </p:txBody>
          </p:sp>
          <p:sp>
            <p:nvSpPr>
              <p:cNvPr id="13" name="椭圆 12"/>
              <p:cNvSpPr/>
              <p:nvPr/>
            </p:nvSpPr>
            <p:spPr>
              <a:xfrm>
                <a:off x="1305024" y="2212886"/>
                <a:ext cx="738455" cy="785610"/>
              </a:xfrm>
              <a:prstGeom prst="ellipse">
                <a:avLst/>
              </a:prstGeom>
              <a:solidFill>
                <a:srgbClr val="F7C66C"/>
              </a:solidFill>
              <a:ln>
                <a:noFill/>
              </a:ln>
              <a:effectLst>
                <a:innerShdw blurRad="25400">
                  <a:schemeClr val="accent4">
                    <a:lumMod val="7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35" name="肘形连接符 46"/>
            <p:cNvCxnSpPr>
              <a:stCxn id="13" idx="4"/>
              <a:endCxn id="9" idx="0"/>
            </p:cNvCxnSpPr>
            <p:nvPr/>
          </p:nvCxnSpPr>
          <p:spPr>
            <a:xfrm rot="16200000" flipH="1">
              <a:off x="1477440" y="2974726"/>
              <a:ext cx="493562" cy="468865"/>
            </a:xfrm>
            <a:prstGeom prst="curvedConnector3">
              <a:avLst>
                <a:gd name="adj1" fmla="val 63047"/>
              </a:avLst>
            </a:prstGeom>
            <a:ln w="38100">
              <a:solidFill>
                <a:srgbClr val="F7C66C"/>
              </a:solidFill>
            </a:ln>
          </p:spPr>
          <p:style>
            <a:lnRef idx="1">
              <a:schemeClr val="accent1"/>
            </a:lnRef>
            <a:fillRef idx="0">
              <a:schemeClr val="accent1"/>
            </a:fillRef>
            <a:effectRef idx="0">
              <a:schemeClr val="accent1"/>
            </a:effectRef>
            <a:fontRef idx="minor">
              <a:schemeClr val="tx1"/>
            </a:fontRef>
          </p:style>
        </p:cxnSp>
        <p:grpSp>
          <p:nvGrpSpPr>
            <p:cNvPr id="58" name="组合 57"/>
            <p:cNvGrpSpPr/>
            <p:nvPr/>
          </p:nvGrpSpPr>
          <p:grpSpPr>
            <a:xfrm>
              <a:off x="1313832" y="2488234"/>
              <a:ext cx="393970" cy="362448"/>
              <a:chOff x="3499849" y="2144298"/>
              <a:chExt cx="4102746" cy="3418269"/>
            </a:xfrm>
            <a:solidFill>
              <a:schemeClr val="bg1">
                <a:lumMod val="95000"/>
              </a:schemeClr>
            </a:solidFill>
          </p:grpSpPr>
          <p:grpSp>
            <p:nvGrpSpPr>
              <p:cNvPr id="59" name="组合 58"/>
              <p:cNvGrpSpPr/>
              <p:nvPr/>
            </p:nvGrpSpPr>
            <p:grpSpPr>
              <a:xfrm>
                <a:off x="3499849" y="2144298"/>
                <a:ext cx="2144300" cy="3418269"/>
                <a:chOff x="3499849" y="2144298"/>
                <a:chExt cx="2144300" cy="3418269"/>
              </a:xfrm>
              <a:grpFill/>
            </p:grpSpPr>
            <p:sp>
              <p:nvSpPr>
                <p:cNvPr id="64" name="椭圆 63"/>
                <p:cNvSpPr/>
                <p:nvPr/>
              </p:nvSpPr>
              <p:spPr>
                <a:xfrm>
                  <a:off x="4211960" y="2850783"/>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椭圆 2"/>
                <p:cNvSpPr/>
                <p:nvPr/>
              </p:nvSpPr>
              <p:spPr>
                <a:xfrm>
                  <a:off x="3499849" y="2144298"/>
                  <a:ext cx="2144300" cy="2144300"/>
                </a:xfrm>
                <a:custGeom>
                  <a:avLst/>
                  <a:gdLst/>
                  <a:ahLst/>
                  <a:cxnLst/>
                  <a:rect l="l" t="t" r="r" b="b"/>
                  <a:pathLst>
                    <a:path w="2144300" h="2144300">
                      <a:moveTo>
                        <a:pt x="1072150" y="0"/>
                      </a:moveTo>
                      <a:cubicBezTo>
                        <a:pt x="1664282" y="0"/>
                        <a:pt x="2144300" y="480018"/>
                        <a:pt x="2144300" y="1072150"/>
                      </a:cubicBezTo>
                      <a:cubicBezTo>
                        <a:pt x="2144300" y="1664282"/>
                        <a:pt x="1664282" y="2144300"/>
                        <a:pt x="1072150" y="2144300"/>
                      </a:cubicBezTo>
                      <a:cubicBezTo>
                        <a:pt x="952394" y="2144300"/>
                        <a:pt x="837223" y="2124666"/>
                        <a:pt x="730239" y="2086968"/>
                      </a:cubicBezTo>
                      <a:cubicBezTo>
                        <a:pt x="712348" y="2066805"/>
                        <a:pt x="706763" y="2035191"/>
                        <a:pt x="717434" y="2004765"/>
                      </a:cubicBezTo>
                      <a:cubicBezTo>
                        <a:pt x="730588" y="1967261"/>
                        <a:pt x="764158" y="1943775"/>
                        <a:pt x="797079" y="1948020"/>
                      </a:cubicBezTo>
                      <a:cubicBezTo>
                        <a:pt x="867922" y="1968318"/>
                        <a:pt x="942769" y="1978445"/>
                        <a:pt x="1019981" y="1978445"/>
                      </a:cubicBezTo>
                      <a:cubicBezTo>
                        <a:pt x="1497208" y="1978445"/>
                        <a:pt x="1884077" y="1591576"/>
                        <a:pt x="1884077" y="1114349"/>
                      </a:cubicBezTo>
                      <a:cubicBezTo>
                        <a:pt x="1884077" y="637122"/>
                        <a:pt x="1497208" y="250253"/>
                        <a:pt x="1019981" y="250253"/>
                      </a:cubicBezTo>
                      <a:cubicBezTo>
                        <a:pt x="542754" y="250253"/>
                        <a:pt x="155885" y="637122"/>
                        <a:pt x="155885" y="1114349"/>
                      </a:cubicBezTo>
                      <a:cubicBezTo>
                        <a:pt x="155885" y="1286804"/>
                        <a:pt x="206405" y="1447458"/>
                        <a:pt x="297561" y="1579426"/>
                      </a:cubicBezTo>
                      <a:lnTo>
                        <a:pt x="292357" y="1573778"/>
                      </a:lnTo>
                      <a:cubicBezTo>
                        <a:pt x="319319" y="1603043"/>
                        <a:pt x="313635" y="1652105"/>
                        <a:pt x="279695" y="1683374"/>
                      </a:cubicBezTo>
                      <a:cubicBezTo>
                        <a:pt x="259995" y="1701524"/>
                        <a:pt x="235099" y="1709696"/>
                        <a:pt x="212519" y="1706358"/>
                      </a:cubicBezTo>
                      <a:cubicBezTo>
                        <a:pt x="77784" y="1530703"/>
                        <a:pt x="0" y="1310510"/>
                        <a:pt x="0" y="1072150"/>
                      </a:cubicBezTo>
                      <a:cubicBezTo>
                        <a:pt x="0" y="480018"/>
                        <a:pt x="480018" y="0"/>
                        <a:pt x="1072150" y="0"/>
                      </a:cubicBezTo>
                      <a:close/>
                    </a:path>
                  </a:pathLst>
                </a:custGeom>
                <a:grpFill/>
                <a:ln w="263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任意多边形 65"/>
                <p:cNvSpPr/>
                <p:nvPr/>
              </p:nvSpPr>
              <p:spPr>
                <a:xfrm>
                  <a:off x="3561411" y="3351628"/>
                  <a:ext cx="808543" cy="2210939"/>
                </a:xfrm>
                <a:custGeom>
                  <a:avLst/>
                  <a:gdLst>
                    <a:gd name="connsiteX0" fmla="*/ 687359 w 810338"/>
                    <a:gd name="connsiteY0" fmla="*/ 11284 h 2209241"/>
                    <a:gd name="connsiteX1" fmla="*/ 535682 w 810338"/>
                    <a:gd name="connsiteY1" fmla="*/ 184630 h 2209241"/>
                    <a:gd name="connsiteX2" fmla="*/ 332000 w 810338"/>
                    <a:gd name="connsiteY2" fmla="*/ 496653 h 2209241"/>
                    <a:gd name="connsiteX3" fmla="*/ 158654 w 810338"/>
                    <a:gd name="connsiteY3" fmla="*/ 921350 h 2209241"/>
                    <a:gd name="connsiteX4" fmla="*/ 19977 w 810338"/>
                    <a:gd name="connsiteY4" fmla="*/ 1402385 h 2209241"/>
                    <a:gd name="connsiteX5" fmla="*/ 2643 w 810338"/>
                    <a:gd name="connsiteY5" fmla="*/ 2117437 h 2209241"/>
                    <a:gd name="connsiteX6" fmla="*/ 37312 w 810338"/>
                    <a:gd name="connsiteY6" fmla="*/ 2195443 h 2209241"/>
                    <a:gd name="connsiteX7" fmla="*/ 210658 w 810338"/>
                    <a:gd name="connsiteY7" fmla="*/ 2195443 h 2209241"/>
                    <a:gd name="connsiteX8" fmla="*/ 227992 w 810338"/>
                    <a:gd name="connsiteY8" fmla="*/ 2056766 h 2209241"/>
                    <a:gd name="connsiteX9" fmla="*/ 249661 w 810338"/>
                    <a:gd name="connsiteY9" fmla="*/ 1458723 h 2209241"/>
                    <a:gd name="connsiteX10" fmla="*/ 349335 w 810338"/>
                    <a:gd name="connsiteY10" fmla="*/ 930017 h 2209241"/>
                    <a:gd name="connsiteX11" fmla="*/ 535682 w 810338"/>
                    <a:gd name="connsiteY11" fmla="*/ 500986 h 2209241"/>
                    <a:gd name="connsiteX12" fmla="*/ 756698 w 810338"/>
                    <a:gd name="connsiteY12" fmla="*/ 206298 h 2209241"/>
                    <a:gd name="connsiteX13" fmla="*/ 808701 w 810338"/>
                    <a:gd name="connsiteY13" fmla="*/ 136960 h 2209241"/>
                    <a:gd name="connsiteX14" fmla="*/ 787033 w 810338"/>
                    <a:gd name="connsiteY14" fmla="*/ 28618 h 2209241"/>
                    <a:gd name="connsiteX15" fmla="*/ 687359 w 810338"/>
                    <a:gd name="connsiteY15" fmla="*/ 11284 h 2209241"/>
                    <a:gd name="connsiteX0" fmla="*/ 684859 w 807838"/>
                    <a:gd name="connsiteY0" fmla="*/ 11284 h 2209241"/>
                    <a:gd name="connsiteX1" fmla="*/ 533182 w 807838"/>
                    <a:gd name="connsiteY1" fmla="*/ 184630 h 2209241"/>
                    <a:gd name="connsiteX2" fmla="*/ 329500 w 807838"/>
                    <a:gd name="connsiteY2" fmla="*/ 496653 h 2209241"/>
                    <a:gd name="connsiteX3" fmla="*/ 156154 w 807838"/>
                    <a:gd name="connsiteY3" fmla="*/ 921350 h 2209241"/>
                    <a:gd name="connsiteX4" fmla="*/ 39146 w 807838"/>
                    <a:gd name="connsiteY4" fmla="*/ 1402385 h 2209241"/>
                    <a:gd name="connsiteX5" fmla="*/ 143 w 807838"/>
                    <a:gd name="connsiteY5" fmla="*/ 2117437 h 2209241"/>
                    <a:gd name="connsiteX6" fmla="*/ 34812 w 807838"/>
                    <a:gd name="connsiteY6" fmla="*/ 2195443 h 2209241"/>
                    <a:gd name="connsiteX7" fmla="*/ 208158 w 807838"/>
                    <a:gd name="connsiteY7" fmla="*/ 2195443 h 2209241"/>
                    <a:gd name="connsiteX8" fmla="*/ 225492 w 807838"/>
                    <a:gd name="connsiteY8" fmla="*/ 2056766 h 2209241"/>
                    <a:gd name="connsiteX9" fmla="*/ 247161 w 807838"/>
                    <a:gd name="connsiteY9" fmla="*/ 1458723 h 2209241"/>
                    <a:gd name="connsiteX10" fmla="*/ 346835 w 807838"/>
                    <a:gd name="connsiteY10" fmla="*/ 930017 h 2209241"/>
                    <a:gd name="connsiteX11" fmla="*/ 533182 w 807838"/>
                    <a:gd name="connsiteY11" fmla="*/ 500986 h 2209241"/>
                    <a:gd name="connsiteX12" fmla="*/ 754198 w 807838"/>
                    <a:gd name="connsiteY12" fmla="*/ 206298 h 2209241"/>
                    <a:gd name="connsiteX13" fmla="*/ 806201 w 807838"/>
                    <a:gd name="connsiteY13" fmla="*/ 136960 h 2209241"/>
                    <a:gd name="connsiteX14" fmla="*/ 784533 w 807838"/>
                    <a:gd name="connsiteY14" fmla="*/ 28618 h 2209241"/>
                    <a:gd name="connsiteX15" fmla="*/ 684859 w 807838"/>
                    <a:gd name="connsiteY15" fmla="*/ 11284 h 2209241"/>
                    <a:gd name="connsiteX0" fmla="*/ 684859 w 807838"/>
                    <a:gd name="connsiteY0" fmla="*/ 11284 h 2209241"/>
                    <a:gd name="connsiteX1" fmla="*/ 533182 w 807838"/>
                    <a:gd name="connsiteY1" fmla="*/ 184630 h 2209241"/>
                    <a:gd name="connsiteX2" fmla="*/ 329500 w 807838"/>
                    <a:gd name="connsiteY2" fmla="*/ 496653 h 2209241"/>
                    <a:gd name="connsiteX3" fmla="*/ 156154 w 807838"/>
                    <a:gd name="connsiteY3" fmla="*/ 921350 h 2209241"/>
                    <a:gd name="connsiteX4" fmla="*/ 39146 w 807838"/>
                    <a:gd name="connsiteY4" fmla="*/ 1402385 h 2209241"/>
                    <a:gd name="connsiteX5" fmla="*/ 143 w 807838"/>
                    <a:gd name="connsiteY5" fmla="*/ 2117437 h 2209241"/>
                    <a:gd name="connsiteX6" fmla="*/ 34812 w 807838"/>
                    <a:gd name="connsiteY6" fmla="*/ 2195443 h 2209241"/>
                    <a:gd name="connsiteX7" fmla="*/ 208158 w 807838"/>
                    <a:gd name="connsiteY7" fmla="*/ 2195443 h 2209241"/>
                    <a:gd name="connsiteX8" fmla="*/ 225492 w 807838"/>
                    <a:gd name="connsiteY8" fmla="*/ 2056766 h 2209241"/>
                    <a:gd name="connsiteX9" fmla="*/ 247161 w 807838"/>
                    <a:gd name="connsiteY9" fmla="*/ 1458723 h 2209241"/>
                    <a:gd name="connsiteX10" fmla="*/ 346835 w 807838"/>
                    <a:gd name="connsiteY10" fmla="*/ 930017 h 2209241"/>
                    <a:gd name="connsiteX11" fmla="*/ 533182 w 807838"/>
                    <a:gd name="connsiteY11" fmla="*/ 500986 h 2209241"/>
                    <a:gd name="connsiteX12" fmla="*/ 754198 w 807838"/>
                    <a:gd name="connsiteY12" fmla="*/ 206298 h 2209241"/>
                    <a:gd name="connsiteX13" fmla="*/ 806201 w 807838"/>
                    <a:gd name="connsiteY13" fmla="*/ 136960 h 2209241"/>
                    <a:gd name="connsiteX14" fmla="*/ 784533 w 807838"/>
                    <a:gd name="connsiteY14" fmla="*/ 28618 h 2209241"/>
                    <a:gd name="connsiteX15" fmla="*/ 684859 w 807838"/>
                    <a:gd name="connsiteY15" fmla="*/ 11284 h 2209241"/>
                    <a:gd name="connsiteX0" fmla="*/ 688328 w 811307"/>
                    <a:gd name="connsiteY0" fmla="*/ 11284 h 2209241"/>
                    <a:gd name="connsiteX1" fmla="*/ 536651 w 811307"/>
                    <a:gd name="connsiteY1" fmla="*/ 184630 h 2209241"/>
                    <a:gd name="connsiteX2" fmla="*/ 332969 w 811307"/>
                    <a:gd name="connsiteY2" fmla="*/ 496653 h 2209241"/>
                    <a:gd name="connsiteX3" fmla="*/ 159623 w 811307"/>
                    <a:gd name="connsiteY3" fmla="*/ 921350 h 2209241"/>
                    <a:gd name="connsiteX4" fmla="*/ 42615 w 811307"/>
                    <a:gd name="connsiteY4" fmla="*/ 1402385 h 2209241"/>
                    <a:gd name="connsiteX5" fmla="*/ 3612 w 811307"/>
                    <a:gd name="connsiteY5" fmla="*/ 2117437 h 2209241"/>
                    <a:gd name="connsiteX6" fmla="*/ 25280 w 811307"/>
                    <a:gd name="connsiteY6" fmla="*/ 2195443 h 2209241"/>
                    <a:gd name="connsiteX7" fmla="*/ 211627 w 811307"/>
                    <a:gd name="connsiteY7" fmla="*/ 2195443 h 2209241"/>
                    <a:gd name="connsiteX8" fmla="*/ 228961 w 811307"/>
                    <a:gd name="connsiteY8" fmla="*/ 2056766 h 2209241"/>
                    <a:gd name="connsiteX9" fmla="*/ 250630 w 811307"/>
                    <a:gd name="connsiteY9" fmla="*/ 1458723 h 2209241"/>
                    <a:gd name="connsiteX10" fmla="*/ 350304 w 811307"/>
                    <a:gd name="connsiteY10" fmla="*/ 930017 h 2209241"/>
                    <a:gd name="connsiteX11" fmla="*/ 536651 w 811307"/>
                    <a:gd name="connsiteY11" fmla="*/ 500986 h 2209241"/>
                    <a:gd name="connsiteX12" fmla="*/ 757667 w 811307"/>
                    <a:gd name="connsiteY12" fmla="*/ 206298 h 2209241"/>
                    <a:gd name="connsiteX13" fmla="*/ 809670 w 811307"/>
                    <a:gd name="connsiteY13" fmla="*/ 136960 h 2209241"/>
                    <a:gd name="connsiteX14" fmla="*/ 788002 w 811307"/>
                    <a:gd name="connsiteY14" fmla="*/ 28618 h 2209241"/>
                    <a:gd name="connsiteX15" fmla="*/ 688328 w 811307"/>
                    <a:gd name="connsiteY15" fmla="*/ 11284 h 2209241"/>
                    <a:gd name="connsiteX0" fmla="*/ 685564 w 808543"/>
                    <a:gd name="connsiteY0" fmla="*/ 11284 h 2210939"/>
                    <a:gd name="connsiteX1" fmla="*/ 533887 w 808543"/>
                    <a:gd name="connsiteY1" fmla="*/ 184630 h 2210939"/>
                    <a:gd name="connsiteX2" fmla="*/ 330205 w 808543"/>
                    <a:gd name="connsiteY2" fmla="*/ 496653 h 2210939"/>
                    <a:gd name="connsiteX3" fmla="*/ 156859 w 808543"/>
                    <a:gd name="connsiteY3" fmla="*/ 921350 h 2210939"/>
                    <a:gd name="connsiteX4" fmla="*/ 39851 w 808543"/>
                    <a:gd name="connsiteY4" fmla="*/ 1402385 h 2210939"/>
                    <a:gd name="connsiteX5" fmla="*/ 5181 w 808543"/>
                    <a:gd name="connsiteY5" fmla="*/ 2087101 h 2210939"/>
                    <a:gd name="connsiteX6" fmla="*/ 22516 w 808543"/>
                    <a:gd name="connsiteY6" fmla="*/ 2195443 h 2210939"/>
                    <a:gd name="connsiteX7" fmla="*/ 208863 w 808543"/>
                    <a:gd name="connsiteY7" fmla="*/ 2195443 h 2210939"/>
                    <a:gd name="connsiteX8" fmla="*/ 226197 w 808543"/>
                    <a:gd name="connsiteY8" fmla="*/ 2056766 h 2210939"/>
                    <a:gd name="connsiteX9" fmla="*/ 247866 w 808543"/>
                    <a:gd name="connsiteY9" fmla="*/ 1458723 h 2210939"/>
                    <a:gd name="connsiteX10" fmla="*/ 347540 w 808543"/>
                    <a:gd name="connsiteY10" fmla="*/ 930017 h 2210939"/>
                    <a:gd name="connsiteX11" fmla="*/ 533887 w 808543"/>
                    <a:gd name="connsiteY11" fmla="*/ 500986 h 2210939"/>
                    <a:gd name="connsiteX12" fmla="*/ 754903 w 808543"/>
                    <a:gd name="connsiteY12" fmla="*/ 206298 h 2210939"/>
                    <a:gd name="connsiteX13" fmla="*/ 806906 w 808543"/>
                    <a:gd name="connsiteY13" fmla="*/ 136960 h 2210939"/>
                    <a:gd name="connsiteX14" fmla="*/ 785238 w 808543"/>
                    <a:gd name="connsiteY14" fmla="*/ 28618 h 2210939"/>
                    <a:gd name="connsiteX15" fmla="*/ 685564 w 808543"/>
                    <a:gd name="connsiteY15" fmla="*/ 11284 h 2210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08543" h="2210939">
                      <a:moveTo>
                        <a:pt x="685564" y="11284"/>
                      </a:moveTo>
                      <a:cubicBezTo>
                        <a:pt x="643672" y="37286"/>
                        <a:pt x="593113" y="103735"/>
                        <a:pt x="533887" y="184630"/>
                      </a:cubicBezTo>
                      <a:cubicBezTo>
                        <a:pt x="474660" y="265525"/>
                        <a:pt x="393043" y="373866"/>
                        <a:pt x="330205" y="496653"/>
                      </a:cubicBezTo>
                      <a:cubicBezTo>
                        <a:pt x="267367" y="619440"/>
                        <a:pt x="205251" y="770395"/>
                        <a:pt x="156859" y="921350"/>
                      </a:cubicBezTo>
                      <a:cubicBezTo>
                        <a:pt x="108467" y="1072305"/>
                        <a:pt x="65131" y="1208093"/>
                        <a:pt x="39851" y="1402385"/>
                      </a:cubicBezTo>
                      <a:cubicBezTo>
                        <a:pt x="14571" y="1596677"/>
                        <a:pt x="8070" y="1954925"/>
                        <a:pt x="5181" y="2087101"/>
                      </a:cubicBezTo>
                      <a:cubicBezTo>
                        <a:pt x="2292" y="2219277"/>
                        <a:pt x="-11431" y="2177386"/>
                        <a:pt x="22516" y="2195443"/>
                      </a:cubicBezTo>
                      <a:cubicBezTo>
                        <a:pt x="56463" y="2213500"/>
                        <a:pt x="174916" y="2218556"/>
                        <a:pt x="208863" y="2195443"/>
                      </a:cubicBezTo>
                      <a:cubicBezTo>
                        <a:pt x="242810" y="2172330"/>
                        <a:pt x="219697" y="2179553"/>
                        <a:pt x="226197" y="2056766"/>
                      </a:cubicBezTo>
                      <a:cubicBezTo>
                        <a:pt x="232697" y="1933979"/>
                        <a:pt x="227642" y="1646515"/>
                        <a:pt x="247866" y="1458723"/>
                      </a:cubicBezTo>
                      <a:cubicBezTo>
                        <a:pt x="268090" y="1270931"/>
                        <a:pt x="299870" y="1089640"/>
                        <a:pt x="347540" y="930017"/>
                      </a:cubicBezTo>
                      <a:cubicBezTo>
                        <a:pt x="395210" y="770394"/>
                        <a:pt x="465993" y="621606"/>
                        <a:pt x="533887" y="500986"/>
                      </a:cubicBezTo>
                      <a:cubicBezTo>
                        <a:pt x="601781" y="380366"/>
                        <a:pt x="754903" y="206298"/>
                        <a:pt x="754903" y="206298"/>
                      </a:cubicBezTo>
                      <a:cubicBezTo>
                        <a:pt x="800406" y="145627"/>
                        <a:pt x="801850" y="166573"/>
                        <a:pt x="806906" y="136960"/>
                      </a:cubicBezTo>
                      <a:cubicBezTo>
                        <a:pt x="811962" y="107347"/>
                        <a:pt x="805462" y="47397"/>
                        <a:pt x="785238" y="28618"/>
                      </a:cubicBezTo>
                      <a:cubicBezTo>
                        <a:pt x="765014" y="9839"/>
                        <a:pt x="727456" y="-14718"/>
                        <a:pt x="685564" y="1128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 name="组合 59"/>
              <p:cNvGrpSpPr/>
              <p:nvPr/>
            </p:nvGrpSpPr>
            <p:grpSpPr>
              <a:xfrm rot="17784098">
                <a:off x="6009361" y="1838961"/>
                <a:ext cx="1228343" cy="1958125"/>
                <a:chOff x="3499849" y="2144298"/>
                <a:chExt cx="2144300" cy="3418269"/>
              </a:xfrm>
              <a:grpFill/>
            </p:grpSpPr>
            <p:sp>
              <p:nvSpPr>
                <p:cNvPr id="61" name="椭圆 60"/>
                <p:cNvSpPr/>
                <p:nvPr/>
              </p:nvSpPr>
              <p:spPr>
                <a:xfrm>
                  <a:off x="4211960" y="2850783"/>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2"/>
                <p:cNvSpPr/>
                <p:nvPr/>
              </p:nvSpPr>
              <p:spPr>
                <a:xfrm>
                  <a:off x="3499849" y="2144298"/>
                  <a:ext cx="2144300" cy="2144300"/>
                </a:xfrm>
                <a:custGeom>
                  <a:avLst/>
                  <a:gdLst/>
                  <a:ahLst/>
                  <a:cxnLst/>
                  <a:rect l="l" t="t" r="r" b="b"/>
                  <a:pathLst>
                    <a:path w="2144300" h="2144300">
                      <a:moveTo>
                        <a:pt x="1072150" y="0"/>
                      </a:moveTo>
                      <a:cubicBezTo>
                        <a:pt x="1664282" y="0"/>
                        <a:pt x="2144300" y="480018"/>
                        <a:pt x="2144300" y="1072150"/>
                      </a:cubicBezTo>
                      <a:cubicBezTo>
                        <a:pt x="2144300" y="1664282"/>
                        <a:pt x="1664282" y="2144300"/>
                        <a:pt x="1072150" y="2144300"/>
                      </a:cubicBezTo>
                      <a:cubicBezTo>
                        <a:pt x="952394" y="2144300"/>
                        <a:pt x="837223" y="2124666"/>
                        <a:pt x="730239" y="2086968"/>
                      </a:cubicBezTo>
                      <a:cubicBezTo>
                        <a:pt x="712348" y="2066805"/>
                        <a:pt x="706763" y="2035191"/>
                        <a:pt x="717434" y="2004765"/>
                      </a:cubicBezTo>
                      <a:cubicBezTo>
                        <a:pt x="730588" y="1967261"/>
                        <a:pt x="764158" y="1943775"/>
                        <a:pt x="797079" y="1948020"/>
                      </a:cubicBezTo>
                      <a:cubicBezTo>
                        <a:pt x="867922" y="1968318"/>
                        <a:pt x="942769" y="1978445"/>
                        <a:pt x="1019981" y="1978445"/>
                      </a:cubicBezTo>
                      <a:cubicBezTo>
                        <a:pt x="1497208" y="1978445"/>
                        <a:pt x="1884077" y="1591576"/>
                        <a:pt x="1884077" y="1114349"/>
                      </a:cubicBezTo>
                      <a:cubicBezTo>
                        <a:pt x="1884077" y="637122"/>
                        <a:pt x="1497208" y="250253"/>
                        <a:pt x="1019981" y="250253"/>
                      </a:cubicBezTo>
                      <a:cubicBezTo>
                        <a:pt x="542754" y="250253"/>
                        <a:pt x="155885" y="637122"/>
                        <a:pt x="155885" y="1114349"/>
                      </a:cubicBezTo>
                      <a:cubicBezTo>
                        <a:pt x="155885" y="1286804"/>
                        <a:pt x="206405" y="1447458"/>
                        <a:pt x="297561" y="1579426"/>
                      </a:cubicBezTo>
                      <a:lnTo>
                        <a:pt x="292357" y="1573778"/>
                      </a:lnTo>
                      <a:cubicBezTo>
                        <a:pt x="319319" y="1603043"/>
                        <a:pt x="313635" y="1652105"/>
                        <a:pt x="279695" y="1683374"/>
                      </a:cubicBezTo>
                      <a:cubicBezTo>
                        <a:pt x="259995" y="1701524"/>
                        <a:pt x="235099" y="1709696"/>
                        <a:pt x="212519" y="1706358"/>
                      </a:cubicBezTo>
                      <a:cubicBezTo>
                        <a:pt x="77784" y="1530703"/>
                        <a:pt x="0" y="1310510"/>
                        <a:pt x="0" y="1072150"/>
                      </a:cubicBezTo>
                      <a:cubicBezTo>
                        <a:pt x="0" y="480018"/>
                        <a:pt x="480018" y="0"/>
                        <a:pt x="1072150" y="0"/>
                      </a:cubicBezTo>
                      <a:close/>
                    </a:path>
                  </a:pathLst>
                </a:custGeom>
                <a:grpFill/>
                <a:ln w="263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任意多边形 62"/>
                <p:cNvSpPr/>
                <p:nvPr/>
              </p:nvSpPr>
              <p:spPr>
                <a:xfrm>
                  <a:off x="3561411" y="3351628"/>
                  <a:ext cx="808543" cy="2210939"/>
                </a:xfrm>
                <a:custGeom>
                  <a:avLst/>
                  <a:gdLst>
                    <a:gd name="connsiteX0" fmla="*/ 687359 w 810338"/>
                    <a:gd name="connsiteY0" fmla="*/ 11284 h 2209241"/>
                    <a:gd name="connsiteX1" fmla="*/ 535682 w 810338"/>
                    <a:gd name="connsiteY1" fmla="*/ 184630 h 2209241"/>
                    <a:gd name="connsiteX2" fmla="*/ 332000 w 810338"/>
                    <a:gd name="connsiteY2" fmla="*/ 496653 h 2209241"/>
                    <a:gd name="connsiteX3" fmla="*/ 158654 w 810338"/>
                    <a:gd name="connsiteY3" fmla="*/ 921350 h 2209241"/>
                    <a:gd name="connsiteX4" fmla="*/ 19977 w 810338"/>
                    <a:gd name="connsiteY4" fmla="*/ 1402385 h 2209241"/>
                    <a:gd name="connsiteX5" fmla="*/ 2643 w 810338"/>
                    <a:gd name="connsiteY5" fmla="*/ 2117437 h 2209241"/>
                    <a:gd name="connsiteX6" fmla="*/ 37312 w 810338"/>
                    <a:gd name="connsiteY6" fmla="*/ 2195443 h 2209241"/>
                    <a:gd name="connsiteX7" fmla="*/ 210658 w 810338"/>
                    <a:gd name="connsiteY7" fmla="*/ 2195443 h 2209241"/>
                    <a:gd name="connsiteX8" fmla="*/ 227992 w 810338"/>
                    <a:gd name="connsiteY8" fmla="*/ 2056766 h 2209241"/>
                    <a:gd name="connsiteX9" fmla="*/ 249661 w 810338"/>
                    <a:gd name="connsiteY9" fmla="*/ 1458723 h 2209241"/>
                    <a:gd name="connsiteX10" fmla="*/ 349335 w 810338"/>
                    <a:gd name="connsiteY10" fmla="*/ 930017 h 2209241"/>
                    <a:gd name="connsiteX11" fmla="*/ 535682 w 810338"/>
                    <a:gd name="connsiteY11" fmla="*/ 500986 h 2209241"/>
                    <a:gd name="connsiteX12" fmla="*/ 756698 w 810338"/>
                    <a:gd name="connsiteY12" fmla="*/ 206298 h 2209241"/>
                    <a:gd name="connsiteX13" fmla="*/ 808701 w 810338"/>
                    <a:gd name="connsiteY13" fmla="*/ 136960 h 2209241"/>
                    <a:gd name="connsiteX14" fmla="*/ 787033 w 810338"/>
                    <a:gd name="connsiteY14" fmla="*/ 28618 h 2209241"/>
                    <a:gd name="connsiteX15" fmla="*/ 687359 w 810338"/>
                    <a:gd name="connsiteY15" fmla="*/ 11284 h 2209241"/>
                    <a:gd name="connsiteX0" fmla="*/ 684859 w 807838"/>
                    <a:gd name="connsiteY0" fmla="*/ 11284 h 2209241"/>
                    <a:gd name="connsiteX1" fmla="*/ 533182 w 807838"/>
                    <a:gd name="connsiteY1" fmla="*/ 184630 h 2209241"/>
                    <a:gd name="connsiteX2" fmla="*/ 329500 w 807838"/>
                    <a:gd name="connsiteY2" fmla="*/ 496653 h 2209241"/>
                    <a:gd name="connsiteX3" fmla="*/ 156154 w 807838"/>
                    <a:gd name="connsiteY3" fmla="*/ 921350 h 2209241"/>
                    <a:gd name="connsiteX4" fmla="*/ 39146 w 807838"/>
                    <a:gd name="connsiteY4" fmla="*/ 1402385 h 2209241"/>
                    <a:gd name="connsiteX5" fmla="*/ 143 w 807838"/>
                    <a:gd name="connsiteY5" fmla="*/ 2117437 h 2209241"/>
                    <a:gd name="connsiteX6" fmla="*/ 34812 w 807838"/>
                    <a:gd name="connsiteY6" fmla="*/ 2195443 h 2209241"/>
                    <a:gd name="connsiteX7" fmla="*/ 208158 w 807838"/>
                    <a:gd name="connsiteY7" fmla="*/ 2195443 h 2209241"/>
                    <a:gd name="connsiteX8" fmla="*/ 225492 w 807838"/>
                    <a:gd name="connsiteY8" fmla="*/ 2056766 h 2209241"/>
                    <a:gd name="connsiteX9" fmla="*/ 247161 w 807838"/>
                    <a:gd name="connsiteY9" fmla="*/ 1458723 h 2209241"/>
                    <a:gd name="connsiteX10" fmla="*/ 346835 w 807838"/>
                    <a:gd name="connsiteY10" fmla="*/ 930017 h 2209241"/>
                    <a:gd name="connsiteX11" fmla="*/ 533182 w 807838"/>
                    <a:gd name="connsiteY11" fmla="*/ 500986 h 2209241"/>
                    <a:gd name="connsiteX12" fmla="*/ 754198 w 807838"/>
                    <a:gd name="connsiteY12" fmla="*/ 206298 h 2209241"/>
                    <a:gd name="connsiteX13" fmla="*/ 806201 w 807838"/>
                    <a:gd name="connsiteY13" fmla="*/ 136960 h 2209241"/>
                    <a:gd name="connsiteX14" fmla="*/ 784533 w 807838"/>
                    <a:gd name="connsiteY14" fmla="*/ 28618 h 2209241"/>
                    <a:gd name="connsiteX15" fmla="*/ 684859 w 807838"/>
                    <a:gd name="connsiteY15" fmla="*/ 11284 h 2209241"/>
                    <a:gd name="connsiteX0" fmla="*/ 684859 w 807838"/>
                    <a:gd name="connsiteY0" fmla="*/ 11284 h 2209241"/>
                    <a:gd name="connsiteX1" fmla="*/ 533182 w 807838"/>
                    <a:gd name="connsiteY1" fmla="*/ 184630 h 2209241"/>
                    <a:gd name="connsiteX2" fmla="*/ 329500 w 807838"/>
                    <a:gd name="connsiteY2" fmla="*/ 496653 h 2209241"/>
                    <a:gd name="connsiteX3" fmla="*/ 156154 w 807838"/>
                    <a:gd name="connsiteY3" fmla="*/ 921350 h 2209241"/>
                    <a:gd name="connsiteX4" fmla="*/ 39146 w 807838"/>
                    <a:gd name="connsiteY4" fmla="*/ 1402385 h 2209241"/>
                    <a:gd name="connsiteX5" fmla="*/ 143 w 807838"/>
                    <a:gd name="connsiteY5" fmla="*/ 2117437 h 2209241"/>
                    <a:gd name="connsiteX6" fmla="*/ 34812 w 807838"/>
                    <a:gd name="connsiteY6" fmla="*/ 2195443 h 2209241"/>
                    <a:gd name="connsiteX7" fmla="*/ 208158 w 807838"/>
                    <a:gd name="connsiteY7" fmla="*/ 2195443 h 2209241"/>
                    <a:gd name="connsiteX8" fmla="*/ 225492 w 807838"/>
                    <a:gd name="connsiteY8" fmla="*/ 2056766 h 2209241"/>
                    <a:gd name="connsiteX9" fmla="*/ 247161 w 807838"/>
                    <a:gd name="connsiteY9" fmla="*/ 1458723 h 2209241"/>
                    <a:gd name="connsiteX10" fmla="*/ 346835 w 807838"/>
                    <a:gd name="connsiteY10" fmla="*/ 930017 h 2209241"/>
                    <a:gd name="connsiteX11" fmla="*/ 533182 w 807838"/>
                    <a:gd name="connsiteY11" fmla="*/ 500986 h 2209241"/>
                    <a:gd name="connsiteX12" fmla="*/ 754198 w 807838"/>
                    <a:gd name="connsiteY12" fmla="*/ 206298 h 2209241"/>
                    <a:gd name="connsiteX13" fmla="*/ 806201 w 807838"/>
                    <a:gd name="connsiteY13" fmla="*/ 136960 h 2209241"/>
                    <a:gd name="connsiteX14" fmla="*/ 784533 w 807838"/>
                    <a:gd name="connsiteY14" fmla="*/ 28618 h 2209241"/>
                    <a:gd name="connsiteX15" fmla="*/ 684859 w 807838"/>
                    <a:gd name="connsiteY15" fmla="*/ 11284 h 2209241"/>
                    <a:gd name="connsiteX0" fmla="*/ 688328 w 811307"/>
                    <a:gd name="connsiteY0" fmla="*/ 11284 h 2209241"/>
                    <a:gd name="connsiteX1" fmla="*/ 536651 w 811307"/>
                    <a:gd name="connsiteY1" fmla="*/ 184630 h 2209241"/>
                    <a:gd name="connsiteX2" fmla="*/ 332969 w 811307"/>
                    <a:gd name="connsiteY2" fmla="*/ 496653 h 2209241"/>
                    <a:gd name="connsiteX3" fmla="*/ 159623 w 811307"/>
                    <a:gd name="connsiteY3" fmla="*/ 921350 h 2209241"/>
                    <a:gd name="connsiteX4" fmla="*/ 42615 w 811307"/>
                    <a:gd name="connsiteY4" fmla="*/ 1402385 h 2209241"/>
                    <a:gd name="connsiteX5" fmla="*/ 3612 w 811307"/>
                    <a:gd name="connsiteY5" fmla="*/ 2117437 h 2209241"/>
                    <a:gd name="connsiteX6" fmla="*/ 25280 w 811307"/>
                    <a:gd name="connsiteY6" fmla="*/ 2195443 h 2209241"/>
                    <a:gd name="connsiteX7" fmla="*/ 211627 w 811307"/>
                    <a:gd name="connsiteY7" fmla="*/ 2195443 h 2209241"/>
                    <a:gd name="connsiteX8" fmla="*/ 228961 w 811307"/>
                    <a:gd name="connsiteY8" fmla="*/ 2056766 h 2209241"/>
                    <a:gd name="connsiteX9" fmla="*/ 250630 w 811307"/>
                    <a:gd name="connsiteY9" fmla="*/ 1458723 h 2209241"/>
                    <a:gd name="connsiteX10" fmla="*/ 350304 w 811307"/>
                    <a:gd name="connsiteY10" fmla="*/ 930017 h 2209241"/>
                    <a:gd name="connsiteX11" fmla="*/ 536651 w 811307"/>
                    <a:gd name="connsiteY11" fmla="*/ 500986 h 2209241"/>
                    <a:gd name="connsiteX12" fmla="*/ 757667 w 811307"/>
                    <a:gd name="connsiteY12" fmla="*/ 206298 h 2209241"/>
                    <a:gd name="connsiteX13" fmla="*/ 809670 w 811307"/>
                    <a:gd name="connsiteY13" fmla="*/ 136960 h 2209241"/>
                    <a:gd name="connsiteX14" fmla="*/ 788002 w 811307"/>
                    <a:gd name="connsiteY14" fmla="*/ 28618 h 2209241"/>
                    <a:gd name="connsiteX15" fmla="*/ 688328 w 811307"/>
                    <a:gd name="connsiteY15" fmla="*/ 11284 h 2209241"/>
                    <a:gd name="connsiteX0" fmla="*/ 685564 w 808543"/>
                    <a:gd name="connsiteY0" fmla="*/ 11284 h 2210939"/>
                    <a:gd name="connsiteX1" fmla="*/ 533887 w 808543"/>
                    <a:gd name="connsiteY1" fmla="*/ 184630 h 2210939"/>
                    <a:gd name="connsiteX2" fmla="*/ 330205 w 808543"/>
                    <a:gd name="connsiteY2" fmla="*/ 496653 h 2210939"/>
                    <a:gd name="connsiteX3" fmla="*/ 156859 w 808543"/>
                    <a:gd name="connsiteY3" fmla="*/ 921350 h 2210939"/>
                    <a:gd name="connsiteX4" fmla="*/ 39851 w 808543"/>
                    <a:gd name="connsiteY4" fmla="*/ 1402385 h 2210939"/>
                    <a:gd name="connsiteX5" fmla="*/ 5181 w 808543"/>
                    <a:gd name="connsiteY5" fmla="*/ 2087101 h 2210939"/>
                    <a:gd name="connsiteX6" fmla="*/ 22516 w 808543"/>
                    <a:gd name="connsiteY6" fmla="*/ 2195443 h 2210939"/>
                    <a:gd name="connsiteX7" fmla="*/ 208863 w 808543"/>
                    <a:gd name="connsiteY7" fmla="*/ 2195443 h 2210939"/>
                    <a:gd name="connsiteX8" fmla="*/ 226197 w 808543"/>
                    <a:gd name="connsiteY8" fmla="*/ 2056766 h 2210939"/>
                    <a:gd name="connsiteX9" fmla="*/ 247866 w 808543"/>
                    <a:gd name="connsiteY9" fmla="*/ 1458723 h 2210939"/>
                    <a:gd name="connsiteX10" fmla="*/ 347540 w 808543"/>
                    <a:gd name="connsiteY10" fmla="*/ 930017 h 2210939"/>
                    <a:gd name="connsiteX11" fmla="*/ 533887 w 808543"/>
                    <a:gd name="connsiteY11" fmla="*/ 500986 h 2210939"/>
                    <a:gd name="connsiteX12" fmla="*/ 754903 w 808543"/>
                    <a:gd name="connsiteY12" fmla="*/ 206298 h 2210939"/>
                    <a:gd name="connsiteX13" fmla="*/ 806906 w 808543"/>
                    <a:gd name="connsiteY13" fmla="*/ 136960 h 2210939"/>
                    <a:gd name="connsiteX14" fmla="*/ 785238 w 808543"/>
                    <a:gd name="connsiteY14" fmla="*/ 28618 h 2210939"/>
                    <a:gd name="connsiteX15" fmla="*/ 685564 w 808543"/>
                    <a:gd name="connsiteY15" fmla="*/ 11284 h 2210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08543" h="2210939">
                      <a:moveTo>
                        <a:pt x="685564" y="11284"/>
                      </a:moveTo>
                      <a:cubicBezTo>
                        <a:pt x="643672" y="37286"/>
                        <a:pt x="593113" y="103735"/>
                        <a:pt x="533887" y="184630"/>
                      </a:cubicBezTo>
                      <a:cubicBezTo>
                        <a:pt x="474660" y="265525"/>
                        <a:pt x="393043" y="373866"/>
                        <a:pt x="330205" y="496653"/>
                      </a:cubicBezTo>
                      <a:cubicBezTo>
                        <a:pt x="267367" y="619440"/>
                        <a:pt x="205251" y="770395"/>
                        <a:pt x="156859" y="921350"/>
                      </a:cubicBezTo>
                      <a:cubicBezTo>
                        <a:pt x="108467" y="1072305"/>
                        <a:pt x="65131" y="1208093"/>
                        <a:pt x="39851" y="1402385"/>
                      </a:cubicBezTo>
                      <a:cubicBezTo>
                        <a:pt x="14571" y="1596677"/>
                        <a:pt x="8070" y="1954925"/>
                        <a:pt x="5181" y="2087101"/>
                      </a:cubicBezTo>
                      <a:cubicBezTo>
                        <a:pt x="2292" y="2219277"/>
                        <a:pt x="-11431" y="2177386"/>
                        <a:pt x="22516" y="2195443"/>
                      </a:cubicBezTo>
                      <a:cubicBezTo>
                        <a:pt x="56463" y="2213500"/>
                        <a:pt x="174916" y="2218556"/>
                        <a:pt x="208863" y="2195443"/>
                      </a:cubicBezTo>
                      <a:cubicBezTo>
                        <a:pt x="242810" y="2172330"/>
                        <a:pt x="219697" y="2179553"/>
                        <a:pt x="226197" y="2056766"/>
                      </a:cubicBezTo>
                      <a:cubicBezTo>
                        <a:pt x="232697" y="1933979"/>
                        <a:pt x="227642" y="1646515"/>
                        <a:pt x="247866" y="1458723"/>
                      </a:cubicBezTo>
                      <a:cubicBezTo>
                        <a:pt x="268090" y="1270931"/>
                        <a:pt x="299870" y="1089640"/>
                        <a:pt x="347540" y="930017"/>
                      </a:cubicBezTo>
                      <a:cubicBezTo>
                        <a:pt x="395210" y="770394"/>
                        <a:pt x="465993" y="621606"/>
                        <a:pt x="533887" y="500986"/>
                      </a:cubicBezTo>
                      <a:cubicBezTo>
                        <a:pt x="601781" y="380366"/>
                        <a:pt x="754903" y="206298"/>
                        <a:pt x="754903" y="206298"/>
                      </a:cubicBezTo>
                      <a:cubicBezTo>
                        <a:pt x="800406" y="145627"/>
                        <a:pt x="801850" y="166573"/>
                        <a:pt x="806906" y="136960"/>
                      </a:cubicBezTo>
                      <a:cubicBezTo>
                        <a:pt x="811962" y="107347"/>
                        <a:pt x="805462" y="47397"/>
                        <a:pt x="785238" y="28618"/>
                      </a:cubicBezTo>
                      <a:cubicBezTo>
                        <a:pt x="765014" y="9839"/>
                        <a:pt x="727456" y="-14718"/>
                        <a:pt x="685564" y="1128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nvGrpSpPr>
          <p:cNvPr id="93" name="组合 92"/>
          <p:cNvGrpSpPr/>
          <p:nvPr/>
        </p:nvGrpSpPr>
        <p:grpSpPr>
          <a:xfrm>
            <a:off x="5323554" y="2258991"/>
            <a:ext cx="917826" cy="1380512"/>
            <a:chOff x="6075042" y="2292241"/>
            <a:chExt cx="917826" cy="1380512"/>
          </a:xfrm>
        </p:grpSpPr>
        <p:sp>
          <p:nvSpPr>
            <p:cNvPr id="5" name="椭圆 4"/>
            <p:cNvSpPr/>
            <p:nvPr/>
          </p:nvSpPr>
          <p:spPr>
            <a:xfrm>
              <a:off x="6784485" y="3455940"/>
              <a:ext cx="208383" cy="216813"/>
            </a:xfrm>
            <a:prstGeom prst="ellipse">
              <a:avLst/>
            </a:prstGeom>
            <a:solidFill>
              <a:schemeClr val="bg1"/>
            </a:solidFill>
            <a:ln w="57150">
              <a:solidFill>
                <a:srgbClr val="F0C56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 name="组合 13"/>
            <p:cNvGrpSpPr/>
            <p:nvPr/>
          </p:nvGrpSpPr>
          <p:grpSpPr>
            <a:xfrm>
              <a:off x="6075042" y="2292241"/>
              <a:ext cx="729345" cy="739664"/>
              <a:chOff x="1210613" y="2107574"/>
              <a:chExt cx="927279" cy="983356"/>
            </a:xfrm>
          </p:grpSpPr>
          <p:sp>
            <p:nvSpPr>
              <p:cNvPr id="15" name="椭圆 14"/>
              <p:cNvSpPr/>
              <p:nvPr/>
            </p:nvSpPr>
            <p:spPr>
              <a:xfrm>
                <a:off x="1210613" y="2107574"/>
                <a:ext cx="927279" cy="983356"/>
              </a:xfrm>
              <a:prstGeom prst="ellipse">
                <a:avLst/>
              </a:prstGeom>
              <a:gradFill flip="none" rotWithShape="1">
                <a:gsLst>
                  <a:gs pos="30000">
                    <a:srgbClr val="C6C6C6"/>
                  </a:gs>
                  <a:gs pos="0">
                    <a:schemeClr val="bg1">
                      <a:lumMod val="75000"/>
                    </a:schemeClr>
                  </a:gs>
                  <a:gs pos="61000">
                    <a:srgbClr val="EEEEEE"/>
                  </a:gs>
                  <a:gs pos="100000">
                    <a:schemeClr val="bg1">
                      <a:tint val="23500"/>
                      <a:satMod val="160000"/>
                      <a:lumMod val="96000"/>
                    </a:schemeClr>
                  </a:gs>
                </a:gsLst>
                <a:lin ang="7800000" scaled="0"/>
                <a:tileRect/>
              </a:gradFill>
              <a:ln w="12700"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381000" dist="1778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flatTx/>
              </a:bodyPr>
              <a:lstStyle/>
              <a:p>
                <a:pPr algn="ctr"/>
                <a:endParaRPr lang="zh-CN" altLang="en-US" dirty="0"/>
              </a:p>
            </p:txBody>
          </p:sp>
          <p:sp>
            <p:nvSpPr>
              <p:cNvPr id="16" name="椭圆 15"/>
              <p:cNvSpPr/>
              <p:nvPr/>
            </p:nvSpPr>
            <p:spPr>
              <a:xfrm>
                <a:off x="1305024" y="2212886"/>
                <a:ext cx="738455" cy="785610"/>
              </a:xfrm>
              <a:prstGeom prst="ellipse">
                <a:avLst/>
              </a:prstGeom>
              <a:solidFill>
                <a:srgbClr val="F7C66C"/>
              </a:solidFill>
              <a:ln>
                <a:noFill/>
              </a:ln>
              <a:effectLst>
                <a:innerShdw blurRad="25400">
                  <a:schemeClr val="accent4">
                    <a:lumMod val="7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37" name="肘形连接符 46"/>
            <p:cNvCxnSpPr/>
            <p:nvPr/>
          </p:nvCxnSpPr>
          <p:spPr>
            <a:xfrm rot="16200000" flipH="1">
              <a:off x="6426768" y="2974287"/>
              <a:ext cx="493562" cy="468865"/>
            </a:xfrm>
            <a:prstGeom prst="curvedConnector3">
              <a:avLst>
                <a:gd name="adj1" fmla="val 63047"/>
              </a:avLst>
            </a:prstGeom>
            <a:ln w="38100">
              <a:solidFill>
                <a:srgbClr val="F7C66C"/>
              </a:solidFill>
            </a:ln>
          </p:spPr>
          <p:style>
            <a:lnRef idx="1">
              <a:schemeClr val="accent1"/>
            </a:lnRef>
            <a:fillRef idx="0">
              <a:schemeClr val="accent1"/>
            </a:fillRef>
            <a:effectRef idx="0">
              <a:schemeClr val="accent1"/>
            </a:effectRef>
            <a:fontRef idx="minor">
              <a:schemeClr val="tx1"/>
            </a:fontRef>
          </p:style>
        </p:cxnSp>
        <p:grpSp>
          <p:nvGrpSpPr>
            <p:cNvPr id="67" name="组合 66"/>
            <p:cNvGrpSpPr/>
            <p:nvPr/>
          </p:nvGrpSpPr>
          <p:grpSpPr>
            <a:xfrm>
              <a:off x="6221249" y="2459536"/>
              <a:ext cx="396836" cy="469533"/>
              <a:chOff x="2473510" y="1174038"/>
              <a:chExt cx="4073466" cy="4684571"/>
            </a:xfrm>
            <a:solidFill>
              <a:schemeClr val="bg1">
                <a:lumMod val="95000"/>
              </a:schemeClr>
            </a:solidFill>
          </p:grpSpPr>
          <p:sp>
            <p:nvSpPr>
              <p:cNvPr id="68" name="椭圆 67"/>
              <p:cNvSpPr/>
              <p:nvPr/>
            </p:nvSpPr>
            <p:spPr>
              <a:xfrm>
                <a:off x="3695827" y="2382162"/>
                <a:ext cx="1752346" cy="175234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椭圆 4"/>
              <p:cNvSpPr/>
              <p:nvPr/>
            </p:nvSpPr>
            <p:spPr>
              <a:xfrm>
                <a:off x="3221099" y="1174038"/>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椭圆 4"/>
              <p:cNvSpPr/>
              <p:nvPr/>
            </p:nvSpPr>
            <p:spPr>
              <a:xfrm rot="7123557">
                <a:off x="3924400" y="3456564"/>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椭圆 4"/>
              <p:cNvSpPr/>
              <p:nvPr/>
            </p:nvSpPr>
            <p:spPr>
              <a:xfrm rot="14459923">
                <a:off x="1549678" y="2944575"/>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95" name="组合 94"/>
          <p:cNvGrpSpPr/>
          <p:nvPr/>
        </p:nvGrpSpPr>
        <p:grpSpPr>
          <a:xfrm>
            <a:off x="9259632" y="2308399"/>
            <a:ext cx="919026" cy="1380512"/>
            <a:chOff x="8548805" y="2292241"/>
            <a:chExt cx="919026" cy="1380512"/>
          </a:xfrm>
        </p:grpSpPr>
        <p:sp>
          <p:nvSpPr>
            <p:cNvPr id="6" name="椭圆 5"/>
            <p:cNvSpPr/>
            <p:nvPr/>
          </p:nvSpPr>
          <p:spPr>
            <a:xfrm>
              <a:off x="9259448" y="3455940"/>
              <a:ext cx="208383" cy="216813"/>
            </a:xfrm>
            <a:prstGeom prst="ellipse">
              <a:avLst/>
            </a:prstGeom>
            <a:solidFill>
              <a:schemeClr val="bg1"/>
            </a:solidFill>
            <a:ln w="571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2" name="组合 31"/>
            <p:cNvGrpSpPr/>
            <p:nvPr/>
          </p:nvGrpSpPr>
          <p:grpSpPr>
            <a:xfrm>
              <a:off x="8548805" y="2292241"/>
              <a:ext cx="729345" cy="739664"/>
              <a:chOff x="1210613" y="2107574"/>
              <a:chExt cx="927279" cy="983356"/>
            </a:xfrm>
          </p:grpSpPr>
          <p:sp>
            <p:nvSpPr>
              <p:cNvPr id="33" name="椭圆 32"/>
              <p:cNvSpPr/>
              <p:nvPr/>
            </p:nvSpPr>
            <p:spPr>
              <a:xfrm>
                <a:off x="1210613" y="2107574"/>
                <a:ext cx="927279" cy="983356"/>
              </a:xfrm>
              <a:prstGeom prst="ellipse">
                <a:avLst/>
              </a:prstGeom>
              <a:gradFill flip="none" rotWithShape="1">
                <a:gsLst>
                  <a:gs pos="30000">
                    <a:srgbClr val="C6C6C6"/>
                  </a:gs>
                  <a:gs pos="0">
                    <a:schemeClr val="bg1">
                      <a:lumMod val="75000"/>
                    </a:schemeClr>
                  </a:gs>
                  <a:gs pos="61000">
                    <a:srgbClr val="EEEEEE"/>
                  </a:gs>
                  <a:gs pos="100000">
                    <a:schemeClr val="bg1">
                      <a:tint val="23500"/>
                      <a:satMod val="160000"/>
                      <a:lumMod val="96000"/>
                    </a:schemeClr>
                  </a:gs>
                </a:gsLst>
                <a:lin ang="7800000" scaled="0"/>
                <a:tileRect/>
              </a:gradFill>
              <a:ln w="12700"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381000" dist="1778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flatTx/>
              </a:bodyPr>
              <a:lstStyle/>
              <a:p>
                <a:pPr algn="ctr"/>
                <a:endParaRPr lang="zh-CN" altLang="en-US" dirty="0"/>
              </a:p>
            </p:txBody>
          </p:sp>
          <p:sp>
            <p:nvSpPr>
              <p:cNvPr id="34" name="椭圆 33"/>
              <p:cNvSpPr/>
              <p:nvPr/>
            </p:nvSpPr>
            <p:spPr>
              <a:xfrm>
                <a:off x="1305024" y="2212886"/>
                <a:ext cx="738455" cy="785610"/>
              </a:xfrm>
              <a:prstGeom prst="ellipse">
                <a:avLst/>
              </a:prstGeom>
              <a:solidFill>
                <a:srgbClr val="A6A6A6"/>
              </a:solidFill>
              <a:ln>
                <a:noFill/>
              </a:ln>
              <a:effectLst>
                <a:innerShdw blurRad="25400">
                  <a:schemeClr val="tx1">
                    <a:lumMod val="75000"/>
                    <a:lumOff val="2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38" name="肘形连接符 46"/>
            <p:cNvCxnSpPr/>
            <p:nvPr/>
          </p:nvCxnSpPr>
          <p:spPr>
            <a:xfrm rot="16200000" flipH="1">
              <a:off x="8897586" y="2974287"/>
              <a:ext cx="493562" cy="468865"/>
            </a:xfrm>
            <a:prstGeom prst="curvedConnector3">
              <a:avLst>
                <a:gd name="adj1" fmla="val 63047"/>
              </a:avLst>
            </a:prstGeom>
            <a:ln w="38100">
              <a:solidFill>
                <a:srgbClr val="A6A6A6"/>
              </a:solidFill>
            </a:ln>
          </p:spPr>
          <p:style>
            <a:lnRef idx="1">
              <a:schemeClr val="accent1"/>
            </a:lnRef>
            <a:fillRef idx="0">
              <a:schemeClr val="accent1"/>
            </a:fillRef>
            <a:effectRef idx="0">
              <a:schemeClr val="accent1"/>
            </a:effectRef>
            <a:fontRef idx="minor">
              <a:schemeClr val="tx1"/>
            </a:fontRef>
          </p:style>
        </p:cxnSp>
        <p:grpSp>
          <p:nvGrpSpPr>
            <p:cNvPr id="82" name="组合 81"/>
            <p:cNvGrpSpPr/>
            <p:nvPr/>
          </p:nvGrpSpPr>
          <p:grpSpPr>
            <a:xfrm>
              <a:off x="8746799" y="2419664"/>
              <a:ext cx="329481" cy="417962"/>
              <a:chOff x="2563143" y="1353106"/>
              <a:chExt cx="2912377" cy="3661048"/>
            </a:xfrm>
            <a:solidFill>
              <a:schemeClr val="bg1">
                <a:lumMod val="95000"/>
              </a:schemeClr>
            </a:solidFill>
          </p:grpSpPr>
          <p:sp>
            <p:nvSpPr>
              <p:cNvPr id="83" name="任意多边形 82"/>
              <p:cNvSpPr/>
              <p:nvPr/>
            </p:nvSpPr>
            <p:spPr>
              <a:xfrm>
                <a:off x="2563143" y="2240040"/>
                <a:ext cx="2912377" cy="2774114"/>
              </a:xfrm>
              <a:custGeom>
                <a:avLst/>
                <a:gdLst>
                  <a:gd name="connsiteX0" fmla="*/ 1490697 w 2912377"/>
                  <a:gd name="connsiteY0" fmla="*/ 228841 h 2773921"/>
                  <a:gd name="connsiteX1" fmla="*/ 1231617 w 2912377"/>
                  <a:gd name="connsiteY1" fmla="*/ 137401 h 2773921"/>
                  <a:gd name="connsiteX2" fmla="*/ 865857 w 2912377"/>
                  <a:gd name="connsiteY2" fmla="*/ 45961 h 2773921"/>
                  <a:gd name="connsiteX3" fmla="*/ 469617 w 2912377"/>
                  <a:gd name="connsiteY3" fmla="*/ 122161 h 2773921"/>
                  <a:gd name="connsiteX4" fmla="*/ 210537 w 2912377"/>
                  <a:gd name="connsiteY4" fmla="*/ 396481 h 2773921"/>
                  <a:gd name="connsiteX5" fmla="*/ 12417 w 2912377"/>
                  <a:gd name="connsiteY5" fmla="*/ 899401 h 2773921"/>
                  <a:gd name="connsiteX6" fmla="*/ 73377 w 2912377"/>
                  <a:gd name="connsiteY6" fmla="*/ 1661401 h 2773921"/>
                  <a:gd name="connsiteX7" fmla="*/ 500097 w 2912377"/>
                  <a:gd name="connsiteY7" fmla="*/ 2469121 h 2773921"/>
                  <a:gd name="connsiteX8" fmla="*/ 804897 w 2912377"/>
                  <a:gd name="connsiteY8" fmla="*/ 2728201 h 2773921"/>
                  <a:gd name="connsiteX9" fmla="*/ 1155417 w 2912377"/>
                  <a:gd name="connsiteY9" fmla="*/ 2682481 h 2773921"/>
                  <a:gd name="connsiteX10" fmla="*/ 1399257 w 2912377"/>
                  <a:gd name="connsiteY10" fmla="*/ 2621521 h 2773921"/>
                  <a:gd name="connsiteX11" fmla="*/ 1551657 w 2912377"/>
                  <a:gd name="connsiteY11" fmla="*/ 2591041 h 2773921"/>
                  <a:gd name="connsiteX12" fmla="*/ 1780257 w 2912377"/>
                  <a:gd name="connsiteY12" fmla="*/ 2621521 h 2773921"/>
                  <a:gd name="connsiteX13" fmla="*/ 2085057 w 2912377"/>
                  <a:gd name="connsiteY13" fmla="*/ 2773921 h 2773921"/>
                  <a:gd name="connsiteX14" fmla="*/ 2450817 w 2912377"/>
                  <a:gd name="connsiteY14" fmla="*/ 2621521 h 2773921"/>
                  <a:gd name="connsiteX15" fmla="*/ 2725137 w 2912377"/>
                  <a:gd name="connsiteY15" fmla="*/ 2255761 h 2773921"/>
                  <a:gd name="connsiteX16" fmla="*/ 2908017 w 2912377"/>
                  <a:gd name="connsiteY16" fmla="*/ 1829041 h 2773921"/>
                  <a:gd name="connsiteX17" fmla="*/ 2847057 w 2912377"/>
                  <a:gd name="connsiteY17" fmla="*/ 1737601 h 2773921"/>
                  <a:gd name="connsiteX18" fmla="*/ 2755617 w 2912377"/>
                  <a:gd name="connsiteY18" fmla="*/ 1707121 h 2773921"/>
                  <a:gd name="connsiteX19" fmla="*/ 2572737 w 2912377"/>
                  <a:gd name="connsiteY19" fmla="*/ 1539481 h 2773921"/>
                  <a:gd name="connsiteX20" fmla="*/ 2450817 w 2912377"/>
                  <a:gd name="connsiteY20" fmla="*/ 1265161 h 2773921"/>
                  <a:gd name="connsiteX21" fmla="*/ 2481297 w 2912377"/>
                  <a:gd name="connsiteY21" fmla="*/ 929881 h 2773921"/>
                  <a:gd name="connsiteX22" fmla="*/ 2633697 w 2912377"/>
                  <a:gd name="connsiteY22" fmla="*/ 594601 h 2773921"/>
                  <a:gd name="connsiteX23" fmla="*/ 2801337 w 2912377"/>
                  <a:gd name="connsiteY23" fmla="*/ 457441 h 2773921"/>
                  <a:gd name="connsiteX24" fmla="*/ 2786097 w 2912377"/>
                  <a:gd name="connsiteY24" fmla="*/ 320281 h 2773921"/>
                  <a:gd name="connsiteX25" fmla="*/ 2587977 w 2912377"/>
                  <a:gd name="connsiteY25" fmla="*/ 137401 h 2773921"/>
                  <a:gd name="connsiteX26" fmla="*/ 2161257 w 2912377"/>
                  <a:gd name="connsiteY26" fmla="*/ 241 h 2773921"/>
                  <a:gd name="connsiteX27" fmla="*/ 1734537 w 2912377"/>
                  <a:gd name="connsiteY27" fmla="*/ 106921 h 2773921"/>
                  <a:gd name="connsiteX28" fmla="*/ 1490697 w 2912377"/>
                  <a:gd name="connsiteY28" fmla="*/ 228841 h 2773921"/>
                  <a:gd name="connsiteX0" fmla="*/ 1490697 w 2912377"/>
                  <a:gd name="connsiteY0" fmla="*/ 228841 h 2774114"/>
                  <a:gd name="connsiteX1" fmla="*/ 1231617 w 2912377"/>
                  <a:gd name="connsiteY1" fmla="*/ 137401 h 2774114"/>
                  <a:gd name="connsiteX2" fmla="*/ 865857 w 2912377"/>
                  <a:gd name="connsiteY2" fmla="*/ 45961 h 2774114"/>
                  <a:gd name="connsiteX3" fmla="*/ 469617 w 2912377"/>
                  <a:gd name="connsiteY3" fmla="*/ 122161 h 2774114"/>
                  <a:gd name="connsiteX4" fmla="*/ 210537 w 2912377"/>
                  <a:gd name="connsiteY4" fmla="*/ 396481 h 2774114"/>
                  <a:gd name="connsiteX5" fmla="*/ 12417 w 2912377"/>
                  <a:gd name="connsiteY5" fmla="*/ 899401 h 2774114"/>
                  <a:gd name="connsiteX6" fmla="*/ 73377 w 2912377"/>
                  <a:gd name="connsiteY6" fmla="*/ 1661401 h 2774114"/>
                  <a:gd name="connsiteX7" fmla="*/ 500097 w 2912377"/>
                  <a:gd name="connsiteY7" fmla="*/ 2469121 h 2774114"/>
                  <a:gd name="connsiteX8" fmla="*/ 804897 w 2912377"/>
                  <a:gd name="connsiteY8" fmla="*/ 2728201 h 2774114"/>
                  <a:gd name="connsiteX9" fmla="*/ 1155417 w 2912377"/>
                  <a:gd name="connsiteY9" fmla="*/ 2682481 h 2774114"/>
                  <a:gd name="connsiteX10" fmla="*/ 1399257 w 2912377"/>
                  <a:gd name="connsiteY10" fmla="*/ 2621521 h 2774114"/>
                  <a:gd name="connsiteX11" fmla="*/ 1551657 w 2912377"/>
                  <a:gd name="connsiteY11" fmla="*/ 2591041 h 2774114"/>
                  <a:gd name="connsiteX12" fmla="*/ 1825977 w 2912377"/>
                  <a:gd name="connsiteY12" fmla="*/ 2652001 h 2774114"/>
                  <a:gd name="connsiteX13" fmla="*/ 2085057 w 2912377"/>
                  <a:gd name="connsiteY13" fmla="*/ 2773921 h 2774114"/>
                  <a:gd name="connsiteX14" fmla="*/ 2450817 w 2912377"/>
                  <a:gd name="connsiteY14" fmla="*/ 2621521 h 2774114"/>
                  <a:gd name="connsiteX15" fmla="*/ 2725137 w 2912377"/>
                  <a:gd name="connsiteY15" fmla="*/ 2255761 h 2774114"/>
                  <a:gd name="connsiteX16" fmla="*/ 2908017 w 2912377"/>
                  <a:gd name="connsiteY16" fmla="*/ 1829041 h 2774114"/>
                  <a:gd name="connsiteX17" fmla="*/ 2847057 w 2912377"/>
                  <a:gd name="connsiteY17" fmla="*/ 1737601 h 2774114"/>
                  <a:gd name="connsiteX18" fmla="*/ 2755617 w 2912377"/>
                  <a:gd name="connsiteY18" fmla="*/ 1707121 h 2774114"/>
                  <a:gd name="connsiteX19" fmla="*/ 2572737 w 2912377"/>
                  <a:gd name="connsiteY19" fmla="*/ 1539481 h 2774114"/>
                  <a:gd name="connsiteX20" fmla="*/ 2450817 w 2912377"/>
                  <a:gd name="connsiteY20" fmla="*/ 1265161 h 2774114"/>
                  <a:gd name="connsiteX21" fmla="*/ 2481297 w 2912377"/>
                  <a:gd name="connsiteY21" fmla="*/ 929881 h 2774114"/>
                  <a:gd name="connsiteX22" fmla="*/ 2633697 w 2912377"/>
                  <a:gd name="connsiteY22" fmla="*/ 594601 h 2774114"/>
                  <a:gd name="connsiteX23" fmla="*/ 2801337 w 2912377"/>
                  <a:gd name="connsiteY23" fmla="*/ 457441 h 2774114"/>
                  <a:gd name="connsiteX24" fmla="*/ 2786097 w 2912377"/>
                  <a:gd name="connsiteY24" fmla="*/ 320281 h 2774114"/>
                  <a:gd name="connsiteX25" fmla="*/ 2587977 w 2912377"/>
                  <a:gd name="connsiteY25" fmla="*/ 137401 h 2774114"/>
                  <a:gd name="connsiteX26" fmla="*/ 2161257 w 2912377"/>
                  <a:gd name="connsiteY26" fmla="*/ 241 h 2774114"/>
                  <a:gd name="connsiteX27" fmla="*/ 1734537 w 2912377"/>
                  <a:gd name="connsiteY27" fmla="*/ 106921 h 2774114"/>
                  <a:gd name="connsiteX28" fmla="*/ 1490697 w 2912377"/>
                  <a:gd name="connsiteY28" fmla="*/ 228841 h 2774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912377" h="2774114">
                    <a:moveTo>
                      <a:pt x="1490697" y="228841"/>
                    </a:moveTo>
                    <a:cubicBezTo>
                      <a:pt x="1406877" y="233921"/>
                      <a:pt x="1335757" y="167881"/>
                      <a:pt x="1231617" y="137401"/>
                    </a:cubicBezTo>
                    <a:cubicBezTo>
                      <a:pt x="1127477" y="106921"/>
                      <a:pt x="992857" y="48501"/>
                      <a:pt x="865857" y="45961"/>
                    </a:cubicBezTo>
                    <a:cubicBezTo>
                      <a:pt x="738857" y="43421"/>
                      <a:pt x="578837" y="63741"/>
                      <a:pt x="469617" y="122161"/>
                    </a:cubicBezTo>
                    <a:cubicBezTo>
                      <a:pt x="360397" y="180581"/>
                      <a:pt x="286737" y="266941"/>
                      <a:pt x="210537" y="396481"/>
                    </a:cubicBezTo>
                    <a:cubicBezTo>
                      <a:pt x="134337" y="526021"/>
                      <a:pt x="35277" y="688581"/>
                      <a:pt x="12417" y="899401"/>
                    </a:cubicBezTo>
                    <a:cubicBezTo>
                      <a:pt x="-10443" y="1110221"/>
                      <a:pt x="-7903" y="1399781"/>
                      <a:pt x="73377" y="1661401"/>
                    </a:cubicBezTo>
                    <a:cubicBezTo>
                      <a:pt x="154657" y="1923021"/>
                      <a:pt x="378177" y="2291321"/>
                      <a:pt x="500097" y="2469121"/>
                    </a:cubicBezTo>
                    <a:cubicBezTo>
                      <a:pt x="622017" y="2646921"/>
                      <a:pt x="695677" y="2692641"/>
                      <a:pt x="804897" y="2728201"/>
                    </a:cubicBezTo>
                    <a:cubicBezTo>
                      <a:pt x="914117" y="2763761"/>
                      <a:pt x="1056357" y="2700261"/>
                      <a:pt x="1155417" y="2682481"/>
                    </a:cubicBezTo>
                    <a:cubicBezTo>
                      <a:pt x="1254477" y="2664701"/>
                      <a:pt x="1333217" y="2636761"/>
                      <a:pt x="1399257" y="2621521"/>
                    </a:cubicBezTo>
                    <a:cubicBezTo>
                      <a:pt x="1465297" y="2606281"/>
                      <a:pt x="1480537" y="2585961"/>
                      <a:pt x="1551657" y="2591041"/>
                    </a:cubicBezTo>
                    <a:cubicBezTo>
                      <a:pt x="1622777" y="2596121"/>
                      <a:pt x="1737077" y="2621521"/>
                      <a:pt x="1825977" y="2652001"/>
                    </a:cubicBezTo>
                    <a:cubicBezTo>
                      <a:pt x="1914877" y="2682481"/>
                      <a:pt x="1980917" y="2779001"/>
                      <a:pt x="2085057" y="2773921"/>
                    </a:cubicBezTo>
                    <a:cubicBezTo>
                      <a:pt x="2189197" y="2768841"/>
                      <a:pt x="2344137" y="2707881"/>
                      <a:pt x="2450817" y="2621521"/>
                    </a:cubicBezTo>
                    <a:cubicBezTo>
                      <a:pt x="2557497" y="2535161"/>
                      <a:pt x="2648937" y="2387841"/>
                      <a:pt x="2725137" y="2255761"/>
                    </a:cubicBezTo>
                    <a:cubicBezTo>
                      <a:pt x="2801337" y="2123681"/>
                      <a:pt x="2887697" y="1915401"/>
                      <a:pt x="2908017" y="1829041"/>
                    </a:cubicBezTo>
                    <a:cubicBezTo>
                      <a:pt x="2928337" y="1742681"/>
                      <a:pt x="2872457" y="1757921"/>
                      <a:pt x="2847057" y="1737601"/>
                    </a:cubicBezTo>
                    <a:cubicBezTo>
                      <a:pt x="2821657" y="1717281"/>
                      <a:pt x="2801337" y="1740141"/>
                      <a:pt x="2755617" y="1707121"/>
                    </a:cubicBezTo>
                    <a:cubicBezTo>
                      <a:pt x="2709897" y="1674101"/>
                      <a:pt x="2623537" y="1613141"/>
                      <a:pt x="2572737" y="1539481"/>
                    </a:cubicBezTo>
                    <a:cubicBezTo>
                      <a:pt x="2521937" y="1465821"/>
                      <a:pt x="2466057" y="1366761"/>
                      <a:pt x="2450817" y="1265161"/>
                    </a:cubicBezTo>
                    <a:cubicBezTo>
                      <a:pt x="2435577" y="1163561"/>
                      <a:pt x="2450817" y="1041641"/>
                      <a:pt x="2481297" y="929881"/>
                    </a:cubicBezTo>
                    <a:cubicBezTo>
                      <a:pt x="2511777" y="818121"/>
                      <a:pt x="2580357" y="673341"/>
                      <a:pt x="2633697" y="594601"/>
                    </a:cubicBezTo>
                    <a:cubicBezTo>
                      <a:pt x="2687037" y="515861"/>
                      <a:pt x="2775937" y="503161"/>
                      <a:pt x="2801337" y="457441"/>
                    </a:cubicBezTo>
                    <a:cubicBezTo>
                      <a:pt x="2826737" y="411721"/>
                      <a:pt x="2821657" y="373621"/>
                      <a:pt x="2786097" y="320281"/>
                    </a:cubicBezTo>
                    <a:cubicBezTo>
                      <a:pt x="2750537" y="266941"/>
                      <a:pt x="2692117" y="190741"/>
                      <a:pt x="2587977" y="137401"/>
                    </a:cubicBezTo>
                    <a:cubicBezTo>
                      <a:pt x="2483837" y="84061"/>
                      <a:pt x="2303497" y="5321"/>
                      <a:pt x="2161257" y="241"/>
                    </a:cubicBezTo>
                    <a:cubicBezTo>
                      <a:pt x="2019017" y="-4839"/>
                      <a:pt x="1841217" y="71361"/>
                      <a:pt x="1734537" y="106921"/>
                    </a:cubicBezTo>
                    <a:cubicBezTo>
                      <a:pt x="1627857" y="142481"/>
                      <a:pt x="1574517" y="223761"/>
                      <a:pt x="1490697" y="22884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椭圆 3"/>
              <p:cNvSpPr/>
              <p:nvPr/>
            </p:nvSpPr>
            <p:spPr>
              <a:xfrm rot="2179125">
                <a:off x="4157626" y="1353106"/>
                <a:ext cx="433401" cy="989147"/>
              </a:xfrm>
              <a:custGeom>
                <a:avLst/>
                <a:gdLst>
                  <a:gd name="connsiteX0" fmla="*/ 0 w 432048"/>
                  <a:gd name="connsiteY0" fmla="*/ 467495 h 934990"/>
                  <a:gd name="connsiteX1" fmla="*/ 216024 w 432048"/>
                  <a:gd name="connsiteY1" fmla="*/ 0 h 934990"/>
                  <a:gd name="connsiteX2" fmla="*/ 432048 w 432048"/>
                  <a:gd name="connsiteY2" fmla="*/ 467495 h 934990"/>
                  <a:gd name="connsiteX3" fmla="*/ 216024 w 432048"/>
                  <a:gd name="connsiteY3" fmla="*/ 934990 h 934990"/>
                  <a:gd name="connsiteX4" fmla="*/ 0 w 432048"/>
                  <a:gd name="connsiteY4" fmla="*/ 467495 h 934990"/>
                  <a:gd name="connsiteX0" fmla="*/ 261 w 432309"/>
                  <a:gd name="connsiteY0" fmla="*/ 494574 h 962069"/>
                  <a:gd name="connsiteX1" fmla="*/ 253123 w 432309"/>
                  <a:gd name="connsiteY1" fmla="*/ 0 h 962069"/>
                  <a:gd name="connsiteX2" fmla="*/ 432309 w 432309"/>
                  <a:gd name="connsiteY2" fmla="*/ 494574 h 962069"/>
                  <a:gd name="connsiteX3" fmla="*/ 216285 w 432309"/>
                  <a:gd name="connsiteY3" fmla="*/ 962069 h 962069"/>
                  <a:gd name="connsiteX4" fmla="*/ 261 w 432309"/>
                  <a:gd name="connsiteY4" fmla="*/ 494574 h 962069"/>
                  <a:gd name="connsiteX0" fmla="*/ 1353 w 433401"/>
                  <a:gd name="connsiteY0" fmla="*/ 494574 h 989147"/>
                  <a:gd name="connsiteX1" fmla="*/ 254215 w 433401"/>
                  <a:gd name="connsiteY1" fmla="*/ 0 h 989147"/>
                  <a:gd name="connsiteX2" fmla="*/ 433401 w 433401"/>
                  <a:gd name="connsiteY2" fmla="*/ 494574 h 989147"/>
                  <a:gd name="connsiteX3" fmla="*/ 180539 w 433401"/>
                  <a:gd name="connsiteY3" fmla="*/ 989147 h 989147"/>
                  <a:gd name="connsiteX4" fmla="*/ 1353 w 433401"/>
                  <a:gd name="connsiteY4" fmla="*/ 494574 h 9891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401" h="989147">
                    <a:moveTo>
                      <a:pt x="1353" y="494574"/>
                    </a:moveTo>
                    <a:cubicBezTo>
                      <a:pt x="13632" y="329716"/>
                      <a:pt x="134908" y="0"/>
                      <a:pt x="254215" y="0"/>
                    </a:cubicBezTo>
                    <a:cubicBezTo>
                      <a:pt x="373522" y="0"/>
                      <a:pt x="433401" y="236384"/>
                      <a:pt x="433401" y="494574"/>
                    </a:cubicBezTo>
                    <a:cubicBezTo>
                      <a:pt x="433401" y="752764"/>
                      <a:pt x="299846" y="989147"/>
                      <a:pt x="180539" y="989147"/>
                    </a:cubicBezTo>
                    <a:cubicBezTo>
                      <a:pt x="61232" y="989147"/>
                      <a:pt x="-10926" y="659432"/>
                      <a:pt x="1353" y="49457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85" name="文本框 84"/>
          <p:cNvSpPr txBox="1"/>
          <p:nvPr/>
        </p:nvSpPr>
        <p:spPr>
          <a:xfrm>
            <a:off x="9148425" y="1907263"/>
            <a:ext cx="1532583" cy="307777"/>
          </a:xfrm>
          <a:prstGeom prst="rect">
            <a:avLst/>
          </a:prstGeom>
          <a:noFill/>
        </p:spPr>
        <p:txBody>
          <a:bodyPr wrap="square" rtlCol="0">
            <a:spAutoFit/>
          </a:bodyPr>
          <a:lstStyle/>
          <a:p>
            <a:r>
              <a:rPr lang="zh-CN" altLang="en-US" sz="1400" dirty="0" smtClean="0">
                <a:solidFill>
                  <a:schemeClr val="bg1">
                    <a:lumMod val="85000"/>
                  </a:schemeClr>
                </a:solidFill>
                <a:latin typeface="微软雅黑" panose="020B0503020204020204" pitchFamily="34" charset="-122"/>
                <a:ea typeface="微软雅黑" panose="020B0503020204020204" pitchFamily="34" charset="-122"/>
              </a:rPr>
              <a:t>项目结项</a:t>
            </a:r>
            <a:endParaRPr lang="zh-CN" altLang="en-US" sz="1400" dirty="0">
              <a:solidFill>
                <a:schemeClr val="bg1">
                  <a:lumMod val="85000"/>
                </a:schemeClr>
              </a:solidFill>
              <a:latin typeface="微软雅黑" panose="020B0503020204020204" pitchFamily="34" charset="-122"/>
              <a:ea typeface="微软雅黑" panose="020B0503020204020204" pitchFamily="34" charset="-122"/>
            </a:endParaRPr>
          </a:p>
        </p:txBody>
      </p:sp>
      <p:sp>
        <p:nvSpPr>
          <p:cNvPr id="87" name="文本框 86"/>
          <p:cNvSpPr txBox="1"/>
          <p:nvPr/>
        </p:nvSpPr>
        <p:spPr>
          <a:xfrm>
            <a:off x="3211080" y="4952499"/>
            <a:ext cx="1985760" cy="523220"/>
          </a:xfrm>
          <a:prstGeom prst="rect">
            <a:avLst/>
          </a:prstGeom>
          <a:noFill/>
        </p:spPr>
        <p:txBody>
          <a:bodyPr wrap="square" rtlCol="0">
            <a:spAutoFit/>
          </a:bodyPr>
          <a:lstStyle/>
          <a:p>
            <a:pPr algn="r"/>
            <a:r>
              <a:rPr lang="zh-CN" altLang="en-US" sz="1400" dirty="0">
                <a:solidFill>
                  <a:schemeClr val="bg1">
                    <a:lumMod val="85000"/>
                  </a:schemeClr>
                </a:solidFill>
                <a:latin typeface="华文细黑" panose="02010600040101010101" pitchFamily="2" charset="-122"/>
                <a:ea typeface="华文细黑" panose="02010600040101010101" pitchFamily="2" charset="-122"/>
              </a:rPr>
              <a:t>赛事主办方基本业务，参赛者模块</a:t>
            </a:r>
          </a:p>
        </p:txBody>
      </p:sp>
      <p:sp>
        <p:nvSpPr>
          <p:cNvPr id="88" name="文本框 87"/>
          <p:cNvSpPr txBox="1"/>
          <p:nvPr/>
        </p:nvSpPr>
        <p:spPr>
          <a:xfrm>
            <a:off x="4718592" y="1889075"/>
            <a:ext cx="2179551" cy="523220"/>
          </a:xfrm>
          <a:prstGeom prst="rect">
            <a:avLst/>
          </a:prstGeom>
          <a:noFill/>
        </p:spPr>
        <p:txBody>
          <a:bodyPr wrap="square" rtlCol="0">
            <a:spAutoFit/>
          </a:bodyPr>
          <a:lstStyle/>
          <a:p>
            <a:r>
              <a:rPr lang="zh-CN" altLang="en-US" sz="1400" dirty="0">
                <a:solidFill>
                  <a:schemeClr val="bg1">
                    <a:lumMod val="85000"/>
                  </a:schemeClr>
                </a:solidFill>
                <a:latin typeface="华文细黑" panose="02010600040101010101" pitchFamily="2" charset="-122"/>
                <a:ea typeface="华文细黑" panose="02010600040101010101" pitchFamily="2" charset="-122"/>
              </a:rPr>
              <a:t>赛事主办方的可对业务进行定制</a:t>
            </a:r>
          </a:p>
        </p:txBody>
      </p:sp>
      <p:sp>
        <p:nvSpPr>
          <p:cNvPr id="90" name="文本框 89"/>
          <p:cNvSpPr txBox="1"/>
          <p:nvPr/>
        </p:nvSpPr>
        <p:spPr>
          <a:xfrm>
            <a:off x="7528136" y="4952498"/>
            <a:ext cx="1532583" cy="307777"/>
          </a:xfrm>
          <a:prstGeom prst="rect">
            <a:avLst/>
          </a:prstGeom>
          <a:noFill/>
        </p:spPr>
        <p:txBody>
          <a:bodyPr wrap="square" rtlCol="0">
            <a:spAutoFit/>
          </a:bodyPr>
          <a:lstStyle/>
          <a:p>
            <a:pPr algn="ctr"/>
            <a:r>
              <a:rPr lang="zh-CN" altLang="en-US" sz="1400" dirty="0">
                <a:solidFill>
                  <a:schemeClr val="bg1">
                    <a:lumMod val="85000"/>
                  </a:schemeClr>
                </a:solidFill>
                <a:latin typeface="微软雅黑" panose="020B0503020204020204" pitchFamily="34" charset="-122"/>
                <a:ea typeface="微软雅黑" panose="020B0503020204020204" pitchFamily="34" charset="-122"/>
              </a:rPr>
              <a:t>漏洞修补</a:t>
            </a:r>
          </a:p>
        </p:txBody>
      </p:sp>
      <p:sp>
        <p:nvSpPr>
          <p:cNvPr id="92" name="文本框 91"/>
          <p:cNvSpPr txBox="1"/>
          <p:nvPr/>
        </p:nvSpPr>
        <p:spPr>
          <a:xfrm>
            <a:off x="1553584" y="3752505"/>
            <a:ext cx="1532583" cy="307777"/>
          </a:xfrm>
          <a:prstGeom prst="rect">
            <a:avLst/>
          </a:prstGeom>
          <a:noFill/>
        </p:spPr>
        <p:txBody>
          <a:bodyPr wrap="square" rtlCol="0">
            <a:spAutoFit/>
          </a:bodyPr>
          <a:lstStyle/>
          <a:p>
            <a:pPr algn="ctr"/>
            <a:r>
              <a:rPr lang="zh-CN" altLang="en-US" sz="1400" dirty="0" smtClean="0">
                <a:solidFill>
                  <a:schemeClr val="bg1">
                    <a:lumMod val="85000"/>
                  </a:schemeClr>
                </a:solidFill>
                <a:latin typeface="微软雅黑" panose="020B0503020204020204" pitchFamily="34" charset="-122"/>
                <a:ea typeface="微软雅黑" panose="020B0503020204020204" pitchFamily="34" charset="-122"/>
              </a:rPr>
              <a:t>第</a:t>
            </a:r>
            <a:r>
              <a:rPr lang="en-US" altLang="zh-CN" sz="1400" dirty="0" smtClean="0">
                <a:solidFill>
                  <a:schemeClr val="bg1">
                    <a:lumMod val="85000"/>
                  </a:schemeClr>
                </a:solidFill>
                <a:latin typeface="微软雅黑" panose="020B0503020204020204" pitchFamily="34" charset="-122"/>
                <a:ea typeface="微软雅黑" panose="020B0503020204020204" pitchFamily="34" charset="-122"/>
              </a:rPr>
              <a:t>6</a:t>
            </a:r>
            <a:r>
              <a:rPr lang="zh-CN" altLang="en-US" sz="1400" dirty="0" smtClean="0">
                <a:solidFill>
                  <a:schemeClr val="bg1">
                    <a:lumMod val="85000"/>
                  </a:schemeClr>
                </a:solidFill>
                <a:latin typeface="微软雅黑" panose="020B0503020204020204" pitchFamily="34" charset="-122"/>
                <a:ea typeface="微软雅黑" panose="020B0503020204020204" pitchFamily="34" charset="-122"/>
              </a:rPr>
              <a:t>周</a:t>
            </a:r>
            <a:endParaRPr lang="zh-CN" altLang="en-US" sz="1400" dirty="0">
              <a:solidFill>
                <a:schemeClr val="bg1">
                  <a:lumMod val="85000"/>
                </a:schemeClr>
              </a:solidFill>
              <a:latin typeface="微软雅黑" panose="020B0503020204020204" pitchFamily="34" charset="-122"/>
              <a:ea typeface="微软雅黑" panose="020B0503020204020204" pitchFamily="34" charset="-122"/>
            </a:endParaRPr>
          </a:p>
        </p:txBody>
      </p:sp>
      <p:sp>
        <p:nvSpPr>
          <p:cNvPr id="99" name="文本框 98"/>
          <p:cNvSpPr txBox="1"/>
          <p:nvPr/>
        </p:nvSpPr>
        <p:spPr>
          <a:xfrm>
            <a:off x="1083896" y="1892998"/>
            <a:ext cx="1667564" cy="307777"/>
          </a:xfrm>
          <a:prstGeom prst="rect">
            <a:avLst/>
          </a:prstGeom>
          <a:noFill/>
        </p:spPr>
        <p:txBody>
          <a:bodyPr wrap="square" rtlCol="0">
            <a:spAutoFit/>
          </a:bodyPr>
          <a:lstStyle/>
          <a:p>
            <a:r>
              <a:rPr lang="zh-CN" altLang="en-US" sz="1400" dirty="0">
                <a:solidFill>
                  <a:schemeClr val="bg1">
                    <a:lumMod val="85000"/>
                  </a:schemeClr>
                </a:solidFill>
                <a:latin typeface="华文细黑" panose="02010600040101010101" pitchFamily="2" charset="-122"/>
                <a:ea typeface="华文细黑" panose="02010600040101010101" pitchFamily="2" charset="-122"/>
              </a:rPr>
              <a:t>信息发布与浏览</a:t>
            </a:r>
          </a:p>
        </p:txBody>
      </p:sp>
      <p:sp>
        <p:nvSpPr>
          <p:cNvPr id="102" name="文本框 101"/>
          <p:cNvSpPr txBox="1"/>
          <p:nvPr/>
        </p:nvSpPr>
        <p:spPr>
          <a:xfrm>
            <a:off x="5419091" y="3748888"/>
            <a:ext cx="1532583" cy="307777"/>
          </a:xfrm>
          <a:prstGeom prst="rect">
            <a:avLst/>
          </a:prstGeom>
          <a:noFill/>
        </p:spPr>
        <p:txBody>
          <a:bodyPr wrap="square" rtlCol="0">
            <a:spAutoFit/>
          </a:bodyPr>
          <a:lstStyle/>
          <a:p>
            <a:pPr algn="ctr"/>
            <a:r>
              <a:rPr lang="zh-CN" altLang="en-US" sz="1400" dirty="0" smtClean="0">
                <a:solidFill>
                  <a:schemeClr val="bg1">
                    <a:lumMod val="85000"/>
                  </a:schemeClr>
                </a:solidFill>
                <a:latin typeface="微软雅黑" panose="020B0503020204020204" pitchFamily="34" charset="-122"/>
                <a:ea typeface="微软雅黑" panose="020B0503020204020204" pitchFamily="34" charset="-122"/>
              </a:rPr>
              <a:t>第</a:t>
            </a:r>
            <a:r>
              <a:rPr lang="en-US" altLang="zh-CN" sz="1400" dirty="0" smtClean="0">
                <a:solidFill>
                  <a:schemeClr val="bg1">
                    <a:lumMod val="85000"/>
                  </a:schemeClr>
                </a:solidFill>
                <a:latin typeface="微软雅黑" panose="020B0503020204020204" pitchFamily="34" charset="-122"/>
                <a:ea typeface="微软雅黑" panose="020B0503020204020204" pitchFamily="34" charset="-122"/>
              </a:rPr>
              <a:t>13</a:t>
            </a:r>
            <a:r>
              <a:rPr lang="zh-CN" altLang="en-US" sz="1400" dirty="0" smtClean="0">
                <a:solidFill>
                  <a:schemeClr val="bg1">
                    <a:lumMod val="85000"/>
                  </a:schemeClr>
                </a:solidFill>
                <a:latin typeface="微软雅黑" panose="020B0503020204020204" pitchFamily="34" charset="-122"/>
                <a:ea typeface="微软雅黑" panose="020B0503020204020204" pitchFamily="34" charset="-122"/>
              </a:rPr>
              <a:t>周</a:t>
            </a:r>
            <a:endParaRPr lang="zh-CN" altLang="en-US" sz="1400" dirty="0">
              <a:solidFill>
                <a:schemeClr val="bg1">
                  <a:lumMod val="85000"/>
                </a:schemeClr>
              </a:solidFill>
              <a:latin typeface="微软雅黑" panose="020B0503020204020204" pitchFamily="34" charset="-122"/>
              <a:ea typeface="微软雅黑" panose="020B0503020204020204" pitchFamily="34" charset="-122"/>
            </a:endParaRPr>
          </a:p>
        </p:txBody>
      </p:sp>
      <p:sp>
        <p:nvSpPr>
          <p:cNvPr id="103" name="文本框 102"/>
          <p:cNvSpPr txBox="1"/>
          <p:nvPr/>
        </p:nvSpPr>
        <p:spPr>
          <a:xfrm>
            <a:off x="6705542" y="3089374"/>
            <a:ext cx="1532583" cy="307777"/>
          </a:xfrm>
          <a:prstGeom prst="rect">
            <a:avLst/>
          </a:prstGeom>
          <a:noFill/>
        </p:spPr>
        <p:txBody>
          <a:bodyPr wrap="square" rtlCol="0">
            <a:spAutoFit/>
          </a:bodyPr>
          <a:lstStyle/>
          <a:p>
            <a:pPr algn="r"/>
            <a:r>
              <a:rPr lang="zh-CN" altLang="en-US" sz="1400" dirty="0" smtClean="0">
                <a:solidFill>
                  <a:schemeClr val="bg1">
                    <a:lumMod val="85000"/>
                  </a:schemeClr>
                </a:solidFill>
                <a:latin typeface="微软雅黑" panose="020B0503020204020204" pitchFamily="34" charset="-122"/>
                <a:ea typeface="微软雅黑" panose="020B0503020204020204" pitchFamily="34" charset="-122"/>
              </a:rPr>
              <a:t>第</a:t>
            </a:r>
            <a:r>
              <a:rPr lang="en-US" altLang="zh-CN" sz="1400" dirty="0" smtClean="0">
                <a:solidFill>
                  <a:schemeClr val="bg1">
                    <a:lumMod val="85000"/>
                  </a:schemeClr>
                </a:solidFill>
                <a:latin typeface="微软雅黑" panose="020B0503020204020204" pitchFamily="34" charset="-122"/>
                <a:ea typeface="微软雅黑" panose="020B0503020204020204" pitchFamily="34" charset="-122"/>
              </a:rPr>
              <a:t>15</a:t>
            </a:r>
            <a:r>
              <a:rPr lang="zh-CN" altLang="en-US" sz="1400" dirty="0" smtClean="0">
                <a:solidFill>
                  <a:schemeClr val="bg1">
                    <a:lumMod val="85000"/>
                  </a:schemeClr>
                </a:solidFill>
                <a:latin typeface="微软雅黑" panose="020B0503020204020204" pitchFamily="34" charset="-122"/>
                <a:ea typeface="微软雅黑" panose="020B0503020204020204" pitchFamily="34" charset="-122"/>
              </a:rPr>
              <a:t>周</a:t>
            </a:r>
            <a:endParaRPr lang="zh-CN" altLang="en-US" sz="1400" dirty="0">
              <a:solidFill>
                <a:schemeClr val="bg1">
                  <a:lumMod val="85000"/>
                </a:schemeClr>
              </a:solidFill>
              <a:latin typeface="微软雅黑" panose="020B0503020204020204" pitchFamily="34" charset="-122"/>
              <a:ea typeface="微软雅黑" panose="020B0503020204020204" pitchFamily="34" charset="-122"/>
            </a:endParaRPr>
          </a:p>
        </p:txBody>
      </p:sp>
      <p:sp>
        <p:nvSpPr>
          <p:cNvPr id="105" name="文本框 104"/>
          <p:cNvSpPr txBox="1"/>
          <p:nvPr/>
        </p:nvSpPr>
        <p:spPr>
          <a:xfrm>
            <a:off x="9412366" y="3738497"/>
            <a:ext cx="1532583" cy="307777"/>
          </a:xfrm>
          <a:prstGeom prst="rect">
            <a:avLst/>
          </a:prstGeom>
          <a:noFill/>
        </p:spPr>
        <p:txBody>
          <a:bodyPr wrap="square" rtlCol="0">
            <a:spAutoFit/>
          </a:bodyPr>
          <a:lstStyle/>
          <a:p>
            <a:pPr algn="ctr"/>
            <a:r>
              <a:rPr lang="zh-CN" altLang="en-US" sz="1400" dirty="0" smtClean="0">
                <a:solidFill>
                  <a:schemeClr val="bg1">
                    <a:lumMod val="85000"/>
                  </a:schemeClr>
                </a:solidFill>
                <a:latin typeface="微软雅黑" panose="020B0503020204020204" pitchFamily="34" charset="-122"/>
                <a:ea typeface="微软雅黑" panose="020B0503020204020204" pitchFamily="34" charset="-122"/>
              </a:rPr>
              <a:t>第</a:t>
            </a:r>
            <a:r>
              <a:rPr lang="en-US" altLang="zh-CN" sz="1400" dirty="0" smtClean="0">
                <a:solidFill>
                  <a:schemeClr val="bg1">
                    <a:lumMod val="85000"/>
                  </a:schemeClr>
                </a:solidFill>
                <a:latin typeface="微软雅黑" panose="020B0503020204020204" pitchFamily="34" charset="-122"/>
                <a:ea typeface="微软雅黑" panose="020B0503020204020204" pitchFamily="34" charset="-122"/>
              </a:rPr>
              <a:t>16</a:t>
            </a:r>
            <a:r>
              <a:rPr lang="zh-CN" altLang="en-US" sz="1400" dirty="0" smtClean="0">
                <a:solidFill>
                  <a:schemeClr val="bg1">
                    <a:lumMod val="85000"/>
                  </a:schemeClr>
                </a:solidFill>
                <a:latin typeface="微软雅黑" panose="020B0503020204020204" pitchFamily="34" charset="-122"/>
                <a:ea typeface="微软雅黑" panose="020B0503020204020204" pitchFamily="34" charset="-122"/>
              </a:rPr>
              <a:t>周</a:t>
            </a:r>
            <a:endParaRPr lang="zh-CN" altLang="en-US" sz="1400" dirty="0">
              <a:solidFill>
                <a:schemeClr val="bg1">
                  <a:lumMod val="85000"/>
                </a:schemeClr>
              </a:solidFill>
              <a:latin typeface="微软雅黑" panose="020B0503020204020204" pitchFamily="34" charset="-122"/>
              <a:ea typeface="微软雅黑" panose="020B0503020204020204" pitchFamily="34" charset="-122"/>
            </a:endParaRPr>
          </a:p>
        </p:txBody>
      </p:sp>
      <p:sp>
        <p:nvSpPr>
          <p:cNvPr id="106" name="文本框 105"/>
          <p:cNvSpPr txBox="1"/>
          <p:nvPr/>
        </p:nvSpPr>
        <p:spPr>
          <a:xfrm>
            <a:off x="2955422" y="3056589"/>
            <a:ext cx="1532583" cy="307777"/>
          </a:xfrm>
          <a:prstGeom prst="rect">
            <a:avLst/>
          </a:prstGeom>
          <a:noFill/>
        </p:spPr>
        <p:txBody>
          <a:bodyPr wrap="square" rtlCol="0">
            <a:spAutoFit/>
          </a:bodyPr>
          <a:lstStyle/>
          <a:p>
            <a:pPr algn="ctr"/>
            <a:r>
              <a:rPr lang="zh-CN" altLang="en-US" sz="1400" dirty="0" smtClean="0">
                <a:solidFill>
                  <a:schemeClr val="bg1">
                    <a:lumMod val="85000"/>
                  </a:schemeClr>
                </a:solidFill>
                <a:latin typeface="微软雅黑" panose="020B0503020204020204" pitchFamily="34" charset="-122"/>
                <a:ea typeface="微软雅黑" panose="020B0503020204020204" pitchFamily="34" charset="-122"/>
              </a:rPr>
              <a:t>第</a:t>
            </a:r>
            <a:r>
              <a:rPr lang="en-US" altLang="zh-CN" sz="1400" dirty="0" smtClean="0">
                <a:solidFill>
                  <a:schemeClr val="bg1">
                    <a:lumMod val="85000"/>
                  </a:schemeClr>
                </a:solidFill>
                <a:latin typeface="微软雅黑" panose="020B0503020204020204" pitchFamily="34" charset="-122"/>
                <a:ea typeface="微软雅黑" panose="020B0503020204020204" pitchFamily="34" charset="-122"/>
              </a:rPr>
              <a:t>10</a:t>
            </a:r>
            <a:r>
              <a:rPr lang="zh-CN" altLang="en-US" sz="1400" dirty="0" smtClean="0">
                <a:solidFill>
                  <a:schemeClr val="bg1">
                    <a:lumMod val="85000"/>
                  </a:schemeClr>
                </a:solidFill>
                <a:latin typeface="微软雅黑" panose="020B0503020204020204" pitchFamily="34" charset="-122"/>
                <a:ea typeface="微软雅黑" panose="020B0503020204020204" pitchFamily="34" charset="-122"/>
              </a:rPr>
              <a:t>周</a:t>
            </a:r>
            <a:endParaRPr lang="zh-CN" altLang="en-US" sz="1400" dirty="0">
              <a:solidFill>
                <a:schemeClr val="bg1">
                  <a:lumMod val="8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243170062"/>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圆角矩形 3"/>
          <p:cNvSpPr/>
          <p:nvPr/>
        </p:nvSpPr>
        <p:spPr>
          <a:xfrm>
            <a:off x="0" y="1306286"/>
            <a:ext cx="12192000" cy="4804228"/>
          </a:xfrm>
          <a:prstGeom prst="roundRect">
            <a:avLst>
              <a:gd name="adj" fmla="val 3978"/>
            </a:avLst>
          </a:prstGeom>
          <a:solidFill>
            <a:schemeClr val="bg1">
              <a:lumMod val="75000"/>
              <a:alpha val="3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椭圆 4"/>
          <p:cNvSpPr/>
          <p:nvPr/>
        </p:nvSpPr>
        <p:spPr>
          <a:xfrm>
            <a:off x="3567447" y="1306286"/>
            <a:ext cx="5061397" cy="480422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p:cNvSpPr/>
          <p:nvPr/>
        </p:nvSpPr>
        <p:spPr>
          <a:xfrm>
            <a:off x="5315755" y="2935309"/>
            <a:ext cx="1560490" cy="1546181"/>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smtClean="0">
                <a:solidFill>
                  <a:srgbClr val="C00000"/>
                </a:solidFill>
                <a:latin typeface="华文细黑" panose="02010600040101010101" pitchFamily="2" charset="-122"/>
                <a:ea typeface="华文细黑" panose="02010600040101010101" pitchFamily="2" charset="-122"/>
              </a:rPr>
              <a:t>配置管理</a:t>
            </a:r>
            <a:endParaRPr lang="zh-CN" altLang="en-US" sz="2800" dirty="0">
              <a:solidFill>
                <a:srgbClr val="C00000"/>
              </a:solidFill>
              <a:latin typeface="华文细黑" panose="02010600040101010101" pitchFamily="2" charset="-122"/>
              <a:ea typeface="华文细黑" panose="02010600040101010101" pitchFamily="2" charset="-122"/>
            </a:endParaRPr>
          </a:p>
        </p:txBody>
      </p:sp>
      <p:cxnSp>
        <p:nvCxnSpPr>
          <p:cNvPr id="9" name="直接连接符 8"/>
          <p:cNvCxnSpPr>
            <a:stCxn id="5" idx="7"/>
            <a:endCxn id="3" idx="7"/>
          </p:cNvCxnSpPr>
          <p:nvPr/>
        </p:nvCxnSpPr>
        <p:spPr>
          <a:xfrm flipH="1">
            <a:off x="6647717" y="2009849"/>
            <a:ext cx="1239903" cy="1151893"/>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直接连接符 9"/>
          <p:cNvCxnSpPr>
            <a:stCxn id="5" idx="0"/>
            <a:endCxn id="3" idx="0"/>
          </p:cNvCxnSpPr>
          <p:nvPr/>
        </p:nvCxnSpPr>
        <p:spPr>
          <a:xfrm flipH="1">
            <a:off x="6096000" y="1306286"/>
            <a:ext cx="2146" cy="1629023"/>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直接连接符 12"/>
          <p:cNvCxnSpPr>
            <a:stCxn id="5" idx="6"/>
            <a:endCxn id="3" idx="6"/>
          </p:cNvCxnSpPr>
          <p:nvPr/>
        </p:nvCxnSpPr>
        <p:spPr>
          <a:xfrm flipH="1">
            <a:off x="6876245" y="3708400"/>
            <a:ext cx="1752599"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直接连接符 23"/>
          <p:cNvCxnSpPr>
            <a:stCxn id="5" idx="1"/>
            <a:endCxn id="3" idx="1"/>
          </p:cNvCxnSpPr>
          <p:nvPr/>
        </p:nvCxnSpPr>
        <p:spPr>
          <a:xfrm>
            <a:off x="4308671" y="2009849"/>
            <a:ext cx="1235612" cy="11518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直接连接符 26"/>
          <p:cNvCxnSpPr>
            <a:stCxn id="3" idx="2"/>
            <a:endCxn id="5" idx="2"/>
          </p:cNvCxnSpPr>
          <p:nvPr/>
        </p:nvCxnSpPr>
        <p:spPr>
          <a:xfrm flipH="1">
            <a:off x="3567447" y="3708400"/>
            <a:ext cx="174830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直接连接符 29"/>
          <p:cNvCxnSpPr>
            <a:stCxn id="3" idx="4"/>
            <a:endCxn id="5" idx="4"/>
          </p:cNvCxnSpPr>
          <p:nvPr/>
        </p:nvCxnSpPr>
        <p:spPr>
          <a:xfrm>
            <a:off x="6096000" y="4481490"/>
            <a:ext cx="2146" cy="1629024"/>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直接连接符 32"/>
          <p:cNvCxnSpPr>
            <a:stCxn id="3" idx="3"/>
            <a:endCxn id="5" idx="3"/>
          </p:cNvCxnSpPr>
          <p:nvPr/>
        </p:nvCxnSpPr>
        <p:spPr>
          <a:xfrm flipH="1">
            <a:off x="4308671" y="4255057"/>
            <a:ext cx="1235612" cy="1151894"/>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直接连接符 35"/>
          <p:cNvCxnSpPr>
            <a:stCxn id="5" idx="5"/>
            <a:endCxn id="3" idx="5"/>
          </p:cNvCxnSpPr>
          <p:nvPr/>
        </p:nvCxnSpPr>
        <p:spPr>
          <a:xfrm flipH="1" flipV="1">
            <a:off x="6647717" y="4255057"/>
            <a:ext cx="1239903" cy="1151894"/>
          </a:xfrm>
          <a:prstGeom prst="line">
            <a:avLst/>
          </a:prstGeom>
        </p:spPr>
        <p:style>
          <a:lnRef idx="1">
            <a:schemeClr val="accent1"/>
          </a:lnRef>
          <a:fillRef idx="0">
            <a:schemeClr val="accent1"/>
          </a:fillRef>
          <a:effectRef idx="0">
            <a:schemeClr val="accent1"/>
          </a:effectRef>
          <a:fontRef idx="minor">
            <a:schemeClr val="tx1"/>
          </a:fontRef>
        </p:style>
      </p:cxnSp>
      <p:sp>
        <p:nvSpPr>
          <p:cNvPr id="103" name="文本框 102"/>
          <p:cNvSpPr txBox="1"/>
          <p:nvPr/>
        </p:nvSpPr>
        <p:spPr>
          <a:xfrm rot="17693364">
            <a:off x="5992426" y="1905698"/>
            <a:ext cx="1594110" cy="461665"/>
          </a:xfrm>
          <a:prstGeom prst="rect">
            <a:avLst/>
          </a:prstGeom>
          <a:noFill/>
        </p:spPr>
        <p:txBody>
          <a:bodyPr wrap="square" rtlCol="0">
            <a:spAutoFit/>
          </a:bodyPr>
          <a:lstStyle/>
          <a:p>
            <a:r>
              <a:rPr lang="zh-CN" altLang="en-US" sz="2400" dirty="0" smtClean="0">
                <a:solidFill>
                  <a:schemeClr val="bg1"/>
                </a:solidFill>
                <a:latin typeface="华文细黑" panose="02010600040101010101" pitchFamily="2" charset="-122"/>
                <a:ea typeface="华文细黑" panose="02010600040101010101" pitchFamily="2" charset="-122"/>
              </a:rPr>
              <a:t>知识管理</a:t>
            </a:r>
            <a:endParaRPr lang="zh-CN" altLang="en-US" sz="2400" dirty="0">
              <a:solidFill>
                <a:schemeClr val="bg1"/>
              </a:solidFill>
              <a:latin typeface="华文细黑" panose="02010600040101010101" pitchFamily="2" charset="-122"/>
              <a:ea typeface="华文细黑" panose="02010600040101010101" pitchFamily="2" charset="-122"/>
            </a:endParaRPr>
          </a:p>
        </p:txBody>
      </p:sp>
      <p:sp>
        <p:nvSpPr>
          <p:cNvPr id="104" name="文本框 103"/>
          <p:cNvSpPr txBox="1"/>
          <p:nvPr/>
        </p:nvSpPr>
        <p:spPr>
          <a:xfrm rot="3904993">
            <a:off x="5983658" y="5043868"/>
            <a:ext cx="1594110" cy="461665"/>
          </a:xfrm>
          <a:prstGeom prst="rect">
            <a:avLst/>
          </a:prstGeom>
          <a:noFill/>
        </p:spPr>
        <p:txBody>
          <a:bodyPr wrap="square" rtlCol="0">
            <a:spAutoFit/>
          </a:bodyPr>
          <a:lstStyle/>
          <a:p>
            <a:r>
              <a:rPr lang="zh-CN" altLang="en-US" sz="2400" dirty="0" smtClean="0">
                <a:solidFill>
                  <a:schemeClr val="bg1"/>
                </a:solidFill>
                <a:latin typeface="华文细黑" panose="02010600040101010101" pitchFamily="2" charset="-122"/>
                <a:ea typeface="华文细黑" panose="02010600040101010101" pitchFamily="2" charset="-122"/>
              </a:rPr>
              <a:t>版本控制</a:t>
            </a:r>
            <a:endParaRPr lang="zh-CN" altLang="en-US" sz="2400" dirty="0">
              <a:solidFill>
                <a:schemeClr val="bg1"/>
              </a:solidFill>
              <a:latin typeface="华文细黑" panose="02010600040101010101" pitchFamily="2" charset="-122"/>
              <a:ea typeface="华文细黑" panose="02010600040101010101" pitchFamily="2" charset="-122"/>
            </a:endParaRPr>
          </a:p>
        </p:txBody>
      </p:sp>
      <p:sp>
        <p:nvSpPr>
          <p:cNvPr id="105" name="文本框 104"/>
          <p:cNvSpPr txBox="1"/>
          <p:nvPr/>
        </p:nvSpPr>
        <p:spPr>
          <a:xfrm rot="19818374">
            <a:off x="6882032" y="2774005"/>
            <a:ext cx="1594110" cy="461665"/>
          </a:xfrm>
          <a:prstGeom prst="rect">
            <a:avLst/>
          </a:prstGeom>
          <a:noFill/>
        </p:spPr>
        <p:txBody>
          <a:bodyPr wrap="square" rtlCol="0">
            <a:spAutoFit/>
          </a:bodyPr>
          <a:lstStyle/>
          <a:p>
            <a:r>
              <a:rPr lang="zh-CN" altLang="en-US" sz="2400" dirty="0" smtClean="0">
                <a:solidFill>
                  <a:schemeClr val="bg1"/>
                </a:solidFill>
                <a:latin typeface="华文细黑" panose="02010600040101010101" pitchFamily="2" charset="-122"/>
                <a:ea typeface="华文细黑" panose="02010600040101010101" pitchFamily="2" charset="-122"/>
              </a:rPr>
              <a:t>需求管理</a:t>
            </a:r>
            <a:endParaRPr lang="zh-CN" altLang="en-US" sz="2400" dirty="0">
              <a:solidFill>
                <a:schemeClr val="bg1"/>
              </a:solidFill>
              <a:latin typeface="华文细黑" panose="02010600040101010101" pitchFamily="2" charset="-122"/>
              <a:ea typeface="华文细黑" panose="02010600040101010101" pitchFamily="2" charset="-122"/>
            </a:endParaRPr>
          </a:p>
        </p:txBody>
      </p:sp>
      <p:sp>
        <p:nvSpPr>
          <p:cNvPr id="106" name="文本框 105"/>
          <p:cNvSpPr txBox="1"/>
          <p:nvPr/>
        </p:nvSpPr>
        <p:spPr>
          <a:xfrm rot="1679947">
            <a:off x="6854032" y="4162745"/>
            <a:ext cx="1594110" cy="461665"/>
          </a:xfrm>
          <a:prstGeom prst="rect">
            <a:avLst/>
          </a:prstGeom>
          <a:noFill/>
        </p:spPr>
        <p:txBody>
          <a:bodyPr wrap="square" rtlCol="0">
            <a:spAutoFit/>
          </a:bodyPr>
          <a:lstStyle/>
          <a:p>
            <a:r>
              <a:rPr lang="zh-CN" altLang="en-US" sz="2400" dirty="0" smtClean="0">
                <a:solidFill>
                  <a:schemeClr val="bg1"/>
                </a:solidFill>
                <a:latin typeface="华文细黑" panose="02010600040101010101" pitchFamily="2" charset="-122"/>
                <a:ea typeface="华文细黑" panose="02010600040101010101" pitchFamily="2" charset="-122"/>
              </a:rPr>
              <a:t>项目规划</a:t>
            </a:r>
            <a:endParaRPr lang="zh-CN" altLang="en-US" sz="2400" dirty="0">
              <a:solidFill>
                <a:schemeClr val="bg1"/>
              </a:solidFill>
              <a:latin typeface="华文细黑" panose="02010600040101010101" pitchFamily="2" charset="-122"/>
              <a:ea typeface="华文细黑" panose="02010600040101010101" pitchFamily="2" charset="-122"/>
            </a:endParaRPr>
          </a:p>
        </p:txBody>
      </p:sp>
      <p:sp>
        <p:nvSpPr>
          <p:cNvPr id="107" name="文本框 106"/>
          <p:cNvSpPr txBox="1"/>
          <p:nvPr/>
        </p:nvSpPr>
        <p:spPr>
          <a:xfrm rot="17851085">
            <a:off x="4679936" y="4884287"/>
            <a:ext cx="1594110" cy="461665"/>
          </a:xfrm>
          <a:prstGeom prst="rect">
            <a:avLst/>
          </a:prstGeom>
          <a:noFill/>
        </p:spPr>
        <p:txBody>
          <a:bodyPr wrap="square" rtlCol="0">
            <a:spAutoFit/>
          </a:bodyPr>
          <a:lstStyle/>
          <a:p>
            <a:r>
              <a:rPr lang="zh-CN" altLang="en-US" sz="2400" dirty="0" smtClean="0">
                <a:solidFill>
                  <a:schemeClr val="bg1"/>
                </a:solidFill>
                <a:latin typeface="华文细黑" panose="02010600040101010101" pitchFamily="2" charset="-122"/>
                <a:ea typeface="华文细黑" panose="02010600040101010101" pitchFamily="2" charset="-122"/>
              </a:rPr>
              <a:t>任务追踪</a:t>
            </a:r>
            <a:endParaRPr lang="zh-CN" altLang="en-US" sz="2400" dirty="0">
              <a:solidFill>
                <a:schemeClr val="bg1"/>
              </a:solidFill>
              <a:latin typeface="华文细黑" panose="02010600040101010101" pitchFamily="2" charset="-122"/>
              <a:ea typeface="华文细黑" panose="02010600040101010101" pitchFamily="2" charset="-122"/>
            </a:endParaRPr>
          </a:p>
        </p:txBody>
      </p:sp>
      <p:sp>
        <p:nvSpPr>
          <p:cNvPr id="108" name="文本框 107"/>
          <p:cNvSpPr txBox="1"/>
          <p:nvPr/>
        </p:nvSpPr>
        <p:spPr>
          <a:xfrm rot="19818374">
            <a:off x="3892306" y="4024224"/>
            <a:ext cx="1594110" cy="461665"/>
          </a:xfrm>
          <a:prstGeom prst="rect">
            <a:avLst/>
          </a:prstGeom>
          <a:noFill/>
        </p:spPr>
        <p:txBody>
          <a:bodyPr wrap="square" rtlCol="0">
            <a:spAutoFit/>
          </a:bodyPr>
          <a:lstStyle/>
          <a:p>
            <a:r>
              <a:rPr lang="zh-CN" altLang="en-US" sz="2400" dirty="0" smtClean="0">
                <a:solidFill>
                  <a:schemeClr val="bg1"/>
                </a:solidFill>
                <a:latin typeface="华文细黑" panose="02010600040101010101" pitchFamily="2" charset="-122"/>
                <a:ea typeface="华文细黑" panose="02010600040101010101" pitchFamily="2" charset="-122"/>
              </a:rPr>
              <a:t>测试管理</a:t>
            </a:r>
            <a:endParaRPr lang="zh-CN" altLang="en-US" sz="2400" dirty="0">
              <a:solidFill>
                <a:schemeClr val="bg1"/>
              </a:solidFill>
              <a:latin typeface="华文细黑" panose="02010600040101010101" pitchFamily="2" charset="-122"/>
              <a:ea typeface="华文细黑" panose="02010600040101010101" pitchFamily="2" charset="-122"/>
            </a:endParaRPr>
          </a:p>
        </p:txBody>
      </p:sp>
      <p:sp>
        <p:nvSpPr>
          <p:cNvPr id="109" name="文本框 108"/>
          <p:cNvSpPr txBox="1"/>
          <p:nvPr/>
        </p:nvSpPr>
        <p:spPr>
          <a:xfrm rot="1679947">
            <a:off x="3903536" y="2798373"/>
            <a:ext cx="1594110" cy="461665"/>
          </a:xfrm>
          <a:prstGeom prst="rect">
            <a:avLst/>
          </a:prstGeom>
          <a:noFill/>
        </p:spPr>
        <p:txBody>
          <a:bodyPr wrap="square" rtlCol="0">
            <a:spAutoFit/>
          </a:bodyPr>
          <a:lstStyle/>
          <a:p>
            <a:r>
              <a:rPr lang="zh-CN" altLang="en-US" sz="2400" dirty="0" smtClean="0">
                <a:solidFill>
                  <a:schemeClr val="bg1"/>
                </a:solidFill>
                <a:latin typeface="华文细黑" panose="02010600040101010101" pitchFamily="2" charset="-122"/>
                <a:ea typeface="华文细黑" panose="02010600040101010101" pitchFamily="2" charset="-122"/>
              </a:rPr>
              <a:t>质量管理</a:t>
            </a:r>
            <a:endParaRPr lang="zh-CN" altLang="en-US" sz="2400" dirty="0">
              <a:solidFill>
                <a:schemeClr val="bg1"/>
              </a:solidFill>
              <a:latin typeface="华文细黑" panose="02010600040101010101" pitchFamily="2" charset="-122"/>
              <a:ea typeface="华文细黑" panose="02010600040101010101" pitchFamily="2" charset="-122"/>
            </a:endParaRPr>
          </a:p>
        </p:txBody>
      </p:sp>
      <p:sp>
        <p:nvSpPr>
          <p:cNvPr id="110" name="文本框 109"/>
          <p:cNvSpPr txBox="1"/>
          <p:nvPr/>
        </p:nvSpPr>
        <p:spPr>
          <a:xfrm rot="3904993">
            <a:off x="4706353" y="2079159"/>
            <a:ext cx="1594110" cy="461665"/>
          </a:xfrm>
          <a:prstGeom prst="rect">
            <a:avLst/>
          </a:prstGeom>
          <a:noFill/>
        </p:spPr>
        <p:txBody>
          <a:bodyPr wrap="square" rtlCol="0">
            <a:spAutoFit/>
          </a:bodyPr>
          <a:lstStyle/>
          <a:p>
            <a:r>
              <a:rPr lang="zh-CN" altLang="en-US" sz="2400" dirty="0" smtClean="0">
                <a:solidFill>
                  <a:schemeClr val="bg1"/>
                </a:solidFill>
                <a:latin typeface="华文细黑" panose="02010600040101010101" pitchFamily="2" charset="-122"/>
                <a:ea typeface="华文细黑" panose="02010600040101010101" pitchFamily="2" charset="-122"/>
              </a:rPr>
              <a:t>会议记录</a:t>
            </a:r>
            <a:endParaRPr lang="zh-CN" altLang="en-US" sz="2400" dirty="0">
              <a:solidFill>
                <a:schemeClr val="bg1"/>
              </a:solidFill>
              <a:latin typeface="华文细黑" panose="02010600040101010101" pitchFamily="2" charset="-122"/>
              <a:ea typeface="华文细黑" panose="02010600040101010101" pitchFamily="2" charset="-122"/>
            </a:endParaRPr>
          </a:p>
        </p:txBody>
      </p:sp>
    </p:spTree>
    <p:extLst>
      <p:ext uri="{BB962C8B-B14F-4D97-AF65-F5344CB8AC3E}">
        <p14:creationId xmlns:p14="http://schemas.microsoft.com/office/powerpoint/2010/main" val="2953128272"/>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组合 17"/>
          <p:cNvGrpSpPr/>
          <p:nvPr/>
        </p:nvGrpSpPr>
        <p:grpSpPr>
          <a:xfrm>
            <a:off x="1529955" y="819150"/>
            <a:ext cx="8199834" cy="4914900"/>
            <a:chOff x="291705" y="819150"/>
            <a:chExt cx="8199834" cy="4914900"/>
          </a:xfrm>
          <a:effectLst>
            <a:outerShdw blurRad="330200" sx="102000" sy="102000" algn="ctr" rotWithShape="0">
              <a:prstClr val="black">
                <a:alpha val="34000"/>
              </a:prstClr>
            </a:outerShdw>
          </a:effectLst>
        </p:grpSpPr>
        <p:sp>
          <p:nvSpPr>
            <p:cNvPr id="5" name="矩形 4"/>
            <p:cNvSpPr/>
            <p:nvPr/>
          </p:nvSpPr>
          <p:spPr>
            <a:xfrm>
              <a:off x="1930600" y="2452599"/>
              <a:ext cx="1675716" cy="1643151"/>
            </a:xfrm>
            <a:prstGeom prst="rect">
              <a:avLst/>
            </a:prstGeom>
            <a:solidFill>
              <a:srgbClr val="F266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3568304" y="2452599"/>
              <a:ext cx="1646657" cy="1643151"/>
            </a:xfrm>
            <a:prstGeom prst="rect">
              <a:avLst/>
            </a:prstGeom>
            <a:solidFill>
              <a:srgbClr val="F8C86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5210772" y="2457450"/>
              <a:ext cx="1638300" cy="1638300"/>
            </a:xfrm>
            <a:prstGeom prst="rect">
              <a:avLst/>
            </a:prstGeom>
            <a:solidFill>
              <a:srgbClr val="DEDCCD">
                <a:alpha val="5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6844310" y="2457450"/>
              <a:ext cx="1638300" cy="1638300"/>
            </a:xfrm>
            <a:prstGeom prst="rect">
              <a:avLst/>
            </a:prstGeom>
            <a:solidFill>
              <a:srgbClr val="DEDCCD">
                <a:alpha val="5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3568305" y="4095750"/>
              <a:ext cx="1638300" cy="1638300"/>
            </a:xfrm>
            <a:prstGeom prst="rect">
              <a:avLst/>
            </a:prstGeom>
            <a:solidFill>
              <a:srgbClr val="DEDCCD">
                <a:alpha val="5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5210772" y="4095750"/>
              <a:ext cx="1638300" cy="1638300"/>
            </a:xfrm>
            <a:prstGeom prst="rect">
              <a:avLst/>
            </a:prstGeom>
            <a:solidFill>
              <a:srgbClr val="DEDCCD">
                <a:alpha val="5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291705" y="2457450"/>
              <a:ext cx="1638300" cy="1638300"/>
            </a:xfrm>
            <a:prstGeom prst="rect">
              <a:avLst/>
            </a:prstGeom>
            <a:solidFill>
              <a:srgbClr val="DEDCCD">
                <a:alpha val="5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6853239" y="819150"/>
              <a:ext cx="1638300" cy="1638300"/>
            </a:xfrm>
            <a:prstGeom prst="rect">
              <a:avLst/>
            </a:prstGeom>
            <a:solidFill>
              <a:srgbClr val="F266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4" name="图片 23"/>
          <p:cNvPicPr>
            <a:picLocks noChangeAspect="1"/>
          </p:cNvPicPr>
          <p:nvPr/>
        </p:nvPicPr>
        <p:blipFill>
          <a:blip r:embed="rId2" cstate="print"/>
          <a:stretch>
            <a:fillRect/>
          </a:stretch>
        </p:blipFill>
        <p:spPr>
          <a:xfrm>
            <a:off x="1525788" y="2452599"/>
            <a:ext cx="1638895" cy="1643152"/>
          </a:xfrm>
          <a:prstGeom prst="rect">
            <a:avLst/>
          </a:prstGeom>
        </p:spPr>
      </p:pic>
      <p:pic>
        <p:nvPicPr>
          <p:cNvPr id="26" name="图片 25"/>
          <p:cNvPicPr>
            <a:picLocks noChangeAspect="1"/>
          </p:cNvPicPr>
          <p:nvPr/>
        </p:nvPicPr>
        <p:blipFill rotWithShape="1">
          <a:blip r:embed="rId3" cstate="print"/>
          <a:srcRect r="13441"/>
          <a:stretch/>
        </p:blipFill>
        <p:spPr>
          <a:xfrm>
            <a:off x="6453785" y="2452599"/>
            <a:ext cx="1641703" cy="1643151"/>
          </a:xfrm>
          <a:prstGeom prst="rect">
            <a:avLst/>
          </a:prstGeom>
        </p:spPr>
      </p:pic>
      <p:pic>
        <p:nvPicPr>
          <p:cNvPr id="27" name="图片 26"/>
          <p:cNvPicPr>
            <a:picLocks noChangeAspect="1"/>
          </p:cNvPicPr>
          <p:nvPr/>
        </p:nvPicPr>
        <p:blipFill rotWithShape="1">
          <a:blip r:embed="rId4" cstate="print"/>
          <a:srcRect r="7536"/>
          <a:stretch/>
        </p:blipFill>
        <p:spPr>
          <a:xfrm>
            <a:off x="6449618" y="4100601"/>
            <a:ext cx="1645870" cy="1628598"/>
          </a:xfrm>
          <a:prstGeom prst="rect">
            <a:avLst/>
          </a:prstGeom>
        </p:spPr>
      </p:pic>
      <p:pic>
        <p:nvPicPr>
          <p:cNvPr id="28" name="图片 27"/>
          <p:cNvPicPr>
            <a:picLocks noChangeAspect="1"/>
          </p:cNvPicPr>
          <p:nvPr/>
        </p:nvPicPr>
        <p:blipFill rotWithShape="1">
          <a:blip r:embed="rId5" cstate="print">
            <a:duotone>
              <a:prstClr val="black"/>
              <a:schemeClr val="tx2">
                <a:tint val="45000"/>
                <a:satMod val="400000"/>
              </a:schemeClr>
            </a:duotone>
          </a:blip>
          <a:srcRect l="6565" r="7133"/>
          <a:stretch/>
        </p:blipFill>
        <p:spPr>
          <a:xfrm>
            <a:off x="4815293" y="4095750"/>
            <a:ext cx="1633728" cy="1662543"/>
          </a:xfrm>
          <a:prstGeom prst="rect">
            <a:avLst/>
          </a:prstGeom>
        </p:spPr>
      </p:pic>
      <p:pic>
        <p:nvPicPr>
          <p:cNvPr id="29" name="图片 28"/>
          <p:cNvPicPr>
            <a:picLocks noChangeAspect="1"/>
          </p:cNvPicPr>
          <p:nvPr/>
        </p:nvPicPr>
        <p:blipFill rotWithShape="1">
          <a:blip r:embed="rId6" cstate="print"/>
          <a:srcRect r="5663"/>
          <a:stretch/>
        </p:blipFill>
        <p:spPr>
          <a:xfrm>
            <a:off x="8104417" y="2462301"/>
            <a:ext cx="1624799" cy="1635738"/>
          </a:xfrm>
          <a:prstGeom prst="rect">
            <a:avLst/>
          </a:prstGeom>
        </p:spPr>
      </p:pic>
      <p:grpSp>
        <p:nvGrpSpPr>
          <p:cNvPr id="36" name="组合 35"/>
          <p:cNvGrpSpPr/>
          <p:nvPr/>
        </p:nvGrpSpPr>
        <p:grpSpPr>
          <a:xfrm>
            <a:off x="3523450" y="2779852"/>
            <a:ext cx="972129" cy="679409"/>
            <a:chOff x="4345352" y="819150"/>
            <a:chExt cx="1802082" cy="1259454"/>
          </a:xfrm>
        </p:grpSpPr>
        <p:sp>
          <p:nvSpPr>
            <p:cNvPr id="32" name="椭圆 31"/>
            <p:cNvSpPr/>
            <p:nvPr/>
          </p:nvSpPr>
          <p:spPr>
            <a:xfrm>
              <a:off x="5015753" y="819150"/>
              <a:ext cx="417979" cy="41797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梯形 32"/>
            <p:cNvSpPr/>
            <p:nvPr/>
          </p:nvSpPr>
          <p:spPr>
            <a:xfrm rot="10800000">
              <a:off x="4853474" y="1299385"/>
              <a:ext cx="778683" cy="779219"/>
            </a:xfrm>
            <a:prstGeom prst="trapezoi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梯形 33"/>
            <p:cNvSpPr/>
            <p:nvPr/>
          </p:nvSpPr>
          <p:spPr>
            <a:xfrm rot="7174291">
              <a:off x="5807634" y="1308909"/>
              <a:ext cx="187456" cy="492145"/>
            </a:xfrm>
            <a:prstGeom prst="trapezoi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梯形 34"/>
            <p:cNvSpPr/>
            <p:nvPr/>
          </p:nvSpPr>
          <p:spPr>
            <a:xfrm rot="14426198" flipH="1">
              <a:off x="4494110" y="1334170"/>
              <a:ext cx="194630" cy="492145"/>
            </a:xfrm>
            <a:prstGeom prst="trapezoi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37" name="图片 36"/>
          <p:cNvPicPr>
            <a:picLocks noChangeAspect="1"/>
          </p:cNvPicPr>
          <p:nvPr/>
        </p:nvPicPr>
        <p:blipFill>
          <a:blip r:embed="rId7" cstate="print"/>
          <a:stretch>
            <a:fillRect/>
          </a:stretch>
        </p:blipFill>
        <p:spPr>
          <a:xfrm>
            <a:off x="8633012" y="1424167"/>
            <a:ext cx="529052" cy="388514"/>
          </a:xfrm>
          <a:prstGeom prst="rect">
            <a:avLst/>
          </a:prstGeom>
        </p:spPr>
      </p:pic>
      <p:grpSp>
        <p:nvGrpSpPr>
          <p:cNvPr id="38" name="组合 37"/>
          <p:cNvGrpSpPr/>
          <p:nvPr/>
        </p:nvGrpSpPr>
        <p:grpSpPr>
          <a:xfrm>
            <a:off x="5403362" y="2904556"/>
            <a:ext cx="462546" cy="544476"/>
            <a:chOff x="5476666" y="4489990"/>
            <a:chExt cx="7401247" cy="9085333"/>
          </a:xfrm>
        </p:grpSpPr>
        <p:sp>
          <p:nvSpPr>
            <p:cNvPr id="39" name="Freeform 108"/>
            <p:cNvSpPr>
              <a:spLocks/>
            </p:cNvSpPr>
            <p:nvPr/>
          </p:nvSpPr>
          <p:spPr bwMode="auto">
            <a:xfrm flipH="1">
              <a:off x="5485495" y="12245912"/>
              <a:ext cx="1027723" cy="1015418"/>
            </a:xfrm>
            <a:custGeom>
              <a:avLst/>
              <a:gdLst>
                <a:gd name="T0" fmla="*/ 0 w 32"/>
                <a:gd name="T1" fmla="*/ 32 h 32"/>
                <a:gd name="T2" fmla="*/ 16 w 32"/>
                <a:gd name="T3" fmla="*/ 32 h 32"/>
                <a:gd name="T4" fmla="*/ 32 w 32"/>
                <a:gd name="T5" fmla="*/ 16 h 32"/>
                <a:gd name="T6" fmla="*/ 32 w 32"/>
                <a:gd name="T7" fmla="*/ 0 h 32"/>
                <a:gd name="T8" fmla="*/ 0 w 32"/>
                <a:gd name="T9" fmla="*/ 0 h 32"/>
                <a:gd name="T10" fmla="*/ 0 w 32"/>
                <a:gd name="T11" fmla="*/ 32 h 32"/>
              </a:gdLst>
              <a:ahLst/>
              <a:cxnLst>
                <a:cxn ang="0">
                  <a:pos x="T0" y="T1"/>
                </a:cxn>
                <a:cxn ang="0">
                  <a:pos x="T2" y="T3"/>
                </a:cxn>
                <a:cxn ang="0">
                  <a:pos x="T4" y="T5"/>
                </a:cxn>
                <a:cxn ang="0">
                  <a:pos x="T6" y="T7"/>
                </a:cxn>
                <a:cxn ang="0">
                  <a:pos x="T8" y="T9"/>
                </a:cxn>
                <a:cxn ang="0">
                  <a:pos x="T10" y="T11"/>
                </a:cxn>
              </a:cxnLst>
              <a:rect l="0" t="0" r="r" b="b"/>
              <a:pathLst>
                <a:path w="32" h="32">
                  <a:moveTo>
                    <a:pt x="0" y="32"/>
                  </a:moveTo>
                  <a:cubicBezTo>
                    <a:pt x="16" y="32"/>
                    <a:pt x="16" y="32"/>
                    <a:pt x="16" y="32"/>
                  </a:cubicBezTo>
                  <a:cubicBezTo>
                    <a:pt x="25" y="32"/>
                    <a:pt x="32" y="25"/>
                    <a:pt x="32" y="16"/>
                  </a:cubicBezTo>
                  <a:cubicBezTo>
                    <a:pt x="32" y="0"/>
                    <a:pt x="32" y="0"/>
                    <a:pt x="32" y="0"/>
                  </a:cubicBezTo>
                  <a:cubicBezTo>
                    <a:pt x="0" y="0"/>
                    <a:pt x="0" y="0"/>
                    <a:pt x="0" y="0"/>
                  </a:cubicBezTo>
                  <a:lnTo>
                    <a:pt x="0" y="3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ysClr val="windowText" lastClr="000000"/>
                </a:solidFill>
                <a:effectLst/>
                <a:uLnTx/>
                <a:uFillTx/>
                <a:latin typeface="Calibri"/>
                <a:ea typeface="宋体" panose="02010600030101010101" pitchFamily="2" charset="-122"/>
              </a:endParaRPr>
            </a:p>
          </p:txBody>
        </p:sp>
        <p:sp>
          <p:nvSpPr>
            <p:cNvPr id="40" name="Rectangle 110"/>
            <p:cNvSpPr>
              <a:spLocks noChangeArrowheads="1"/>
            </p:cNvSpPr>
            <p:nvPr/>
          </p:nvSpPr>
          <p:spPr bwMode="auto">
            <a:xfrm flipH="1">
              <a:off x="5476667" y="9330438"/>
              <a:ext cx="1027723" cy="100206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ysClr val="windowText" lastClr="000000"/>
                </a:solidFill>
                <a:effectLst/>
                <a:uLnTx/>
                <a:uFillTx/>
                <a:latin typeface="Calibri"/>
                <a:ea typeface="宋体" panose="02010600030101010101" pitchFamily="2" charset="-122"/>
              </a:endParaRPr>
            </a:p>
          </p:txBody>
        </p:sp>
        <p:sp>
          <p:nvSpPr>
            <p:cNvPr id="41" name="Rectangle 111"/>
            <p:cNvSpPr>
              <a:spLocks noChangeArrowheads="1"/>
            </p:cNvSpPr>
            <p:nvPr/>
          </p:nvSpPr>
          <p:spPr bwMode="auto">
            <a:xfrm flipH="1">
              <a:off x="5485495" y="10781497"/>
              <a:ext cx="1027723" cy="101541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ysClr val="windowText" lastClr="000000"/>
                </a:solidFill>
                <a:effectLst/>
                <a:uLnTx/>
                <a:uFillTx/>
                <a:latin typeface="Calibri"/>
                <a:ea typeface="宋体" panose="02010600030101010101" pitchFamily="2" charset="-122"/>
              </a:endParaRPr>
            </a:p>
          </p:txBody>
        </p:sp>
        <p:sp>
          <p:nvSpPr>
            <p:cNvPr id="42" name="Freeform 109"/>
            <p:cNvSpPr>
              <a:spLocks noEditPoints="1"/>
            </p:cNvSpPr>
            <p:nvPr/>
          </p:nvSpPr>
          <p:spPr bwMode="auto">
            <a:xfrm flipH="1">
              <a:off x="5476666" y="4489990"/>
              <a:ext cx="7401247" cy="9085333"/>
            </a:xfrm>
            <a:custGeom>
              <a:avLst/>
              <a:gdLst>
                <a:gd name="T0" fmla="*/ 208 w 224"/>
                <a:gd name="T1" fmla="*/ 0 h 288"/>
                <a:gd name="T2" fmla="*/ 16 w 224"/>
                <a:gd name="T3" fmla="*/ 0 h 288"/>
                <a:gd name="T4" fmla="*/ 0 w 224"/>
                <a:gd name="T5" fmla="*/ 16 h 288"/>
                <a:gd name="T6" fmla="*/ 0 w 224"/>
                <a:gd name="T7" fmla="*/ 272 h 288"/>
                <a:gd name="T8" fmla="*/ 16 w 224"/>
                <a:gd name="T9" fmla="*/ 288 h 288"/>
                <a:gd name="T10" fmla="*/ 176 w 224"/>
                <a:gd name="T11" fmla="*/ 288 h 288"/>
                <a:gd name="T12" fmla="*/ 176 w 224"/>
                <a:gd name="T13" fmla="*/ 144 h 288"/>
                <a:gd name="T14" fmla="*/ 224 w 224"/>
                <a:gd name="T15" fmla="*/ 144 h 288"/>
                <a:gd name="T16" fmla="*/ 224 w 224"/>
                <a:gd name="T17" fmla="*/ 16 h 288"/>
                <a:gd name="T18" fmla="*/ 208 w 224"/>
                <a:gd name="T19" fmla="*/ 0 h 288"/>
                <a:gd name="T20" fmla="*/ 168 w 224"/>
                <a:gd name="T21" fmla="*/ 104 h 288"/>
                <a:gd name="T22" fmla="*/ 56 w 224"/>
                <a:gd name="T23" fmla="*/ 104 h 288"/>
                <a:gd name="T24" fmla="*/ 56 w 224"/>
                <a:gd name="T25" fmla="*/ 88 h 288"/>
                <a:gd name="T26" fmla="*/ 168 w 224"/>
                <a:gd name="T27" fmla="*/ 88 h 288"/>
                <a:gd name="T28" fmla="*/ 168 w 224"/>
                <a:gd name="T29" fmla="*/ 104 h 288"/>
                <a:gd name="T30" fmla="*/ 168 w 224"/>
                <a:gd name="T31" fmla="*/ 72 h 288"/>
                <a:gd name="T32" fmla="*/ 56 w 224"/>
                <a:gd name="T33" fmla="*/ 72 h 288"/>
                <a:gd name="T34" fmla="*/ 56 w 224"/>
                <a:gd name="T35" fmla="*/ 56 h 288"/>
                <a:gd name="T36" fmla="*/ 168 w 224"/>
                <a:gd name="T37" fmla="*/ 56 h 288"/>
                <a:gd name="T38" fmla="*/ 168 w 224"/>
                <a:gd name="T39" fmla="*/ 7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4" h="288">
                  <a:moveTo>
                    <a:pt x="208" y="0"/>
                  </a:moveTo>
                  <a:cubicBezTo>
                    <a:pt x="16" y="0"/>
                    <a:pt x="16" y="0"/>
                    <a:pt x="16" y="0"/>
                  </a:cubicBezTo>
                  <a:cubicBezTo>
                    <a:pt x="7" y="0"/>
                    <a:pt x="0" y="7"/>
                    <a:pt x="0" y="16"/>
                  </a:cubicBezTo>
                  <a:cubicBezTo>
                    <a:pt x="0" y="272"/>
                    <a:pt x="0" y="272"/>
                    <a:pt x="0" y="272"/>
                  </a:cubicBezTo>
                  <a:cubicBezTo>
                    <a:pt x="0" y="281"/>
                    <a:pt x="7" y="288"/>
                    <a:pt x="16" y="288"/>
                  </a:cubicBezTo>
                  <a:cubicBezTo>
                    <a:pt x="176" y="288"/>
                    <a:pt x="176" y="288"/>
                    <a:pt x="176" y="288"/>
                  </a:cubicBezTo>
                  <a:cubicBezTo>
                    <a:pt x="176" y="144"/>
                    <a:pt x="176" y="144"/>
                    <a:pt x="176" y="144"/>
                  </a:cubicBezTo>
                  <a:cubicBezTo>
                    <a:pt x="224" y="144"/>
                    <a:pt x="224" y="144"/>
                    <a:pt x="224" y="144"/>
                  </a:cubicBezTo>
                  <a:cubicBezTo>
                    <a:pt x="224" y="16"/>
                    <a:pt x="224" y="16"/>
                    <a:pt x="224" y="16"/>
                  </a:cubicBezTo>
                  <a:cubicBezTo>
                    <a:pt x="224" y="7"/>
                    <a:pt x="217" y="0"/>
                    <a:pt x="208" y="0"/>
                  </a:cubicBezTo>
                  <a:close/>
                  <a:moveTo>
                    <a:pt x="168" y="104"/>
                  </a:moveTo>
                  <a:cubicBezTo>
                    <a:pt x="56" y="104"/>
                    <a:pt x="56" y="104"/>
                    <a:pt x="56" y="104"/>
                  </a:cubicBezTo>
                  <a:cubicBezTo>
                    <a:pt x="56" y="88"/>
                    <a:pt x="56" y="88"/>
                    <a:pt x="56" y="88"/>
                  </a:cubicBezTo>
                  <a:cubicBezTo>
                    <a:pt x="168" y="88"/>
                    <a:pt x="168" y="88"/>
                    <a:pt x="168" y="88"/>
                  </a:cubicBezTo>
                  <a:lnTo>
                    <a:pt x="168" y="104"/>
                  </a:lnTo>
                  <a:close/>
                  <a:moveTo>
                    <a:pt x="168" y="72"/>
                  </a:moveTo>
                  <a:cubicBezTo>
                    <a:pt x="56" y="72"/>
                    <a:pt x="56" y="72"/>
                    <a:pt x="56" y="72"/>
                  </a:cubicBezTo>
                  <a:cubicBezTo>
                    <a:pt x="56" y="56"/>
                    <a:pt x="56" y="56"/>
                    <a:pt x="56" y="56"/>
                  </a:cubicBezTo>
                  <a:cubicBezTo>
                    <a:pt x="168" y="56"/>
                    <a:pt x="168" y="56"/>
                    <a:pt x="168" y="56"/>
                  </a:cubicBezTo>
                  <a:lnTo>
                    <a:pt x="168" y="7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ysClr val="windowText" lastClr="000000"/>
                </a:solidFill>
                <a:effectLst/>
                <a:uLnTx/>
                <a:uFillTx/>
                <a:latin typeface="Calibri"/>
                <a:ea typeface="宋体" panose="02010600030101010101" pitchFamily="2" charset="-122"/>
              </a:endParaRPr>
            </a:p>
          </p:txBody>
        </p:sp>
      </p:grpSp>
      <p:sp>
        <p:nvSpPr>
          <p:cNvPr id="43" name="文本框 42"/>
          <p:cNvSpPr txBox="1"/>
          <p:nvPr/>
        </p:nvSpPr>
        <p:spPr>
          <a:xfrm>
            <a:off x="3517139" y="3566727"/>
            <a:ext cx="994946" cy="369332"/>
          </a:xfrm>
          <a:prstGeom prst="rect">
            <a:avLst/>
          </a:prstGeom>
          <a:noFill/>
        </p:spPr>
        <p:txBody>
          <a:bodyPr wrap="square" rtlCol="0">
            <a:spAutoFit/>
          </a:bodyPr>
          <a:lstStyle/>
          <a:p>
            <a:pPr algn="ctr"/>
            <a:r>
              <a:rPr lang="zh-CN" altLang="en-US" dirty="0" smtClean="0">
                <a:solidFill>
                  <a:schemeClr val="bg1"/>
                </a:solidFill>
                <a:latin typeface="微软雅黑" panose="020B0503020204020204" pitchFamily="34" charset="-122"/>
                <a:ea typeface="微软雅黑" panose="020B0503020204020204" pitchFamily="34" charset="-122"/>
              </a:rPr>
              <a:t>成员</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44" name="文本框 43"/>
          <p:cNvSpPr txBox="1"/>
          <p:nvPr/>
        </p:nvSpPr>
        <p:spPr>
          <a:xfrm>
            <a:off x="5068847" y="3540705"/>
            <a:ext cx="1113716" cy="369332"/>
          </a:xfrm>
          <a:prstGeom prst="rect">
            <a:avLst/>
          </a:prstGeom>
          <a:noFill/>
        </p:spPr>
        <p:txBody>
          <a:bodyPr wrap="square" rtlCol="0">
            <a:spAutoFit/>
          </a:bodyPr>
          <a:lstStyle/>
          <a:p>
            <a:pPr algn="ctr"/>
            <a:r>
              <a:rPr lang="zh-CN" altLang="en-US" dirty="0" smtClean="0">
                <a:solidFill>
                  <a:schemeClr val="bg1"/>
                </a:solidFill>
                <a:latin typeface="微软雅黑" panose="020B0503020204020204" pitchFamily="34" charset="-122"/>
                <a:ea typeface="微软雅黑" panose="020B0503020204020204" pitchFamily="34" charset="-122"/>
              </a:rPr>
              <a:t>问题分析</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45" name="文本框 44"/>
          <p:cNvSpPr txBox="1"/>
          <p:nvPr/>
        </p:nvSpPr>
        <p:spPr>
          <a:xfrm>
            <a:off x="8340680" y="1910633"/>
            <a:ext cx="1113716" cy="369332"/>
          </a:xfrm>
          <a:prstGeom prst="rect">
            <a:avLst/>
          </a:prstGeom>
          <a:noFill/>
        </p:spPr>
        <p:txBody>
          <a:bodyPr wrap="square" rtlCol="0">
            <a:spAutoFit/>
          </a:bodyPr>
          <a:lstStyle/>
          <a:p>
            <a:pPr algn="ctr"/>
            <a:r>
              <a:rPr lang="zh-CN" altLang="en-US" dirty="0" smtClean="0">
                <a:solidFill>
                  <a:schemeClr val="bg1"/>
                </a:solidFill>
                <a:latin typeface="微软雅黑" panose="020B0503020204020204" pitchFamily="34" charset="-122"/>
                <a:ea typeface="微软雅黑" panose="020B0503020204020204" pitchFamily="34" charset="-122"/>
              </a:rPr>
              <a:t>开发进度</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46" name="文本框 45"/>
          <p:cNvSpPr txBox="1"/>
          <p:nvPr/>
        </p:nvSpPr>
        <p:spPr>
          <a:xfrm>
            <a:off x="3164683" y="1244035"/>
            <a:ext cx="4809916" cy="523220"/>
          </a:xfrm>
          <a:prstGeom prst="rect">
            <a:avLst/>
          </a:prstGeom>
          <a:noFill/>
        </p:spPr>
        <p:txBody>
          <a:bodyPr wrap="square" rtlCol="0">
            <a:spAutoFit/>
          </a:bodyPr>
          <a:lstStyle/>
          <a:p>
            <a:pPr algn="r"/>
            <a:r>
              <a:rPr lang="en-US" altLang="zh-CN" sz="2800" b="1" dirty="0" err="1" smtClean="0">
                <a:solidFill>
                  <a:schemeClr val="bg1"/>
                </a:solidFill>
                <a:latin typeface="微软雅黑" panose="020B0503020204020204" pitchFamily="34" charset="-122"/>
                <a:ea typeface="微软雅黑" panose="020B0503020204020204" pitchFamily="34" charset="-122"/>
              </a:rPr>
              <a:t>iRace</a:t>
            </a:r>
            <a:r>
              <a:rPr lang="en-US" altLang="zh-CN" sz="2800" b="1" dirty="0" smtClean="0">
                <a:solidFill>
                  <a:schemeClr val="bg1"/>
                </a:solidFill>
                <a:latin typeface="微软雅黑" panose="020B0503020204020204" pitchFamily="34" charset="-122"/>
                <a:ea typeface="微软雅黑" panose="020B0503020204020204" pitchFamily="34" charset="-122"/>
              </a:rPr>
              <a:t> </a:t>
            </a:r>
            <a:r>
              <a:rPr lang="zh-CN" altLang="en-US" sz="2800" b="1" dirty="0" smtClean="0">
                <a:solidFill>
                  <a:schemeClr val="bg1"/>
                </a:solidFill>
                <a:latin typeface="微软雅黑" panose="020B0503020204020204" pitchFamily="34" charset="-122"/>
                <a:ea typeface="微软雅黑" panose="020B0503020204020204" pitchFamily="34" charset="-122"/>
              </a:rPr>
              <a:t>综合竞赛网络服务平台</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
        <p:nvSpPr>
          <p:cNvPr id="47" name="文本框 46"/>
          <p:cNvSpPr txBox="1"/>
          <p:nvPr/>
        </p:nvSpPr>
        <p:spPr>
          <a:xfrm>
            <a:off x="5403362" y="1794162"/>
            <a:ext cx="2538902" cy="400110"/>
          </a:xfrm>
          <a:prstGeom prst="rect">
            <a:avLst/>
          </a:prstGeom>
          <a:noFill/>
        </p:spPr>
        <p:txBody>
          <a:bodyPr wrap="square" rtlCol="0">
            <a:spAutoFit/>
          </a:bodyPr>
          <a:lstStyle/>
          <a:p>
            <a:pPr algn="r"/>
            <a:r>
              <a:rPr lang="zh-CN" altLang="en-US" sz="2000" dirty="0">
                <a:solidFill>
                  <a:schemeClr val="bg1">
                    <a:lumMod val="85000"/>
                  </a:schemeClr>
                </a:solidFill>
                <a:latin typeface="High Tower Text" panose="02040502050506030303" pitchFamily="18" charset="0"/>
                <a:ea typeface="微软雅黑" panose="020B0503020204020204" pitchFamily="34" charset="-122"/>
                <a:cs typeface="CordiaUPC" panose="020B0304020202020204" pitchFamily="34" charset="-34"/>
              </a:rPr>
              <a:t>电竞</a:t>
            </a:r>
            <a:r>
              <a:rPr lang="zh-CN" altLang="en-US" sz="2000" dirty="0" smtClean="0">
                <a:solidFill>
                  <a:schemeClr val="bg1">
                    <a:lumMod val="85000"/>
                  </a:schemeClr>
                </a:solidFill>
                <a:latin typeface="High Tower Text" panose="02040502050506030303" pitchFamily="18" charset="0"/>
                <a:ea typeface="微软雅黑" panose="020B0503020204020204" pitchFamily="34" charset="-122"/>
                <a:cs typeface="CordiaUPC" panose="020B0304020202020204" pitchFamily="34" charset="-34"/>
              </a:rPr>
              <a:t>管家</a:t>
            </a:r>
            <a:endParaRPr lang="zh-CN" altLang="en-US" sz="2000" dirty="0">
              <a:solidFill>
                <a:schemeClr val="bg1">
                  <a:lumMod val="85000"/>
                </a:schemeClr>
              </a:solidFill>
              <a:latin typeface="High Tower Text" panose="02040502050506030303" pitchFamily="18" charset="0"/>
              <a:ea typeface="微软雅黑" panose="020B0503020204020204" pitchFamily="34" charset="-122"/>
              <a:cs typeface="CordiaUPC" panose="020B0304020202020204" pitchFamily="34" charset="-34"/>
            </a:endParaRPr>
          </a:p>
        </p:txBody>
      </p:sp>
      <p:sp>
        <p:nvSpPr>
          <p:cNvPr id="50" name="矩形 49"/>
          <p:cNvSpPr/>
          <p:nvPr/>
        </p:nvSpPr>
        <p:spPr>
          <a:xfrm>
            <a:off x="6453186" y="4090899"/>
            <a:ext cx="1650657" cy="1667394"/>
          </a:xfrm>
          <a:prstGeom prst="rect">
            <a:avLst/>
          </a:prstGeom>
          <a:solidFill>
            <a:srgbClr val="F8C86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文本框 47"/>
          <p:cNvSpPr txBox="1"/>
          <p:nvPr/>
        </p:nvSpPr>
        <p:spPr>
          <a:xfrm>
            <a:off x="6756908" y="5084023"/>
            <a:ext cx="1113716" cy="369332"/>
          </a:xfrm>
          <a:prstGeom prst="rect">
            <a:avLst/>
          </a:prstGeom>
          <a:noFill/>
        </p:spPr>
        <p:txBody>
          <a:bodyPr wrap="square" rtlCol="0">
            <a:spAutoFit/>
          </a:bodyPr>
          <a:lstStyle/>
          <a:p>
            <a:pPr algn="ctr"/>
            <a:r>
              <a:rPr lang="zh-CN" altLang="en-US" dirty="0" smtClean="0">
                <a:solidFill>
                  <a:schemeClr val="bg1"/>
                </a:solidFill>
                <a:latin typeface="微软雅黑" panose="020B0503020204020204" pitchFamily="34" charset="-122"/>
                <a:ea typeface="微软雅黑" panose="020B0503020204020204" pitchFamily="34" charset="-122"/>
              </a:rPr>
              <a:t>方案择优</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53" name="矩形 52"/>
          <p:cNvSpPr/>
          <p:nvPr/>
        </p:nvSpPr>
        <p:spPr>
          <a:xfrm>
            <a:off x="8097666" y="2455024"/>
            <a:ext cx="1638300" cy="1638300"/>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文本框 48"/>
          <p:cNvSpPr txBox="1"/>
          <p:nvPr/>
        </p:nvSpPr>
        <p:spPr>
          <a:xfrm>
            <a:off x="8227356" y="3540705"/>
            <a:ext cx="1386343" cy="369332"/>
          </a:xfrm>
          <a:prstGeom prst="rect">
            <a:avLst/>
          </a:prstGeom>
          <a:noFill/>
        </p:spPr>
        <p:txBody>
          <a:bodyPr wrap="square" rtlCol="0">
            <a:spAutoFit/>
          </a:bodyPr>
          <a:lstStyle/>
          <a:p>
            <a:pPr algn="ctr"/>
            <a:r>
              <a:rPr lang="zh-CN" altLang="en-US" dirty="0" smtClean="0">
                <a:solidFill>
                  <a:schemeClr val="bg1"/>
                </a:solidFill>
                <a:latin typeface="微软雅黑" panose="020B0503020204020204" pitchFamily="34" charset="-122"/>
                <a:ea typeface="微软雅黑" panose="020B0503020204020204" pitchFamily="34" charset="-122"/>
              </a:rPr>
              <a:t>可行性分析</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51" name="心形 50"/>
          <p:cNvSpPr/>
          <p:nvPr/>
        </p:nvSpPr>
        <p:spPr>
          <a:xfrm>
            <a:off x="7050764" y="4462306"/>
            <a:ext cx="447743" cy="447743"/>
          </a:xfrm>
          <a:prstGeom prst="hear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任意多边形 51"/>
          <p:cNvSpPr/>
          <p:nvPr/>
        </p:nvSpPr>
        <p:spPr>
          <a:xfrm>
            <a:off x="8678993" y="2861430"/>
            <a:ext cx="483071" cy="450596"/>
          </a:xfrm>
          <a:custGeom>
            <a:avLst/>
            <a:gdLst>
              <a:gd name="connsiteX0" fmla="*/ 0 w 3400425"/>
              <a:gd name="connsiteY0" fmla="*/ 1652588 h 3171826"/>
              <a:gd name="connsiteX1" fmla="*/ 1247775 w 3400425"/>
              <a:gd name="connsiteY1" fmla="*/ 1652588 h 3171826"/>
              <a:gd name="connsiteX2" fmla="*/ 1247775 w 3400425"/>
              <a:gd name="connsiteY2" fmla="*/ 2047876 h 3171826"/>
              <a:gd name="connsiteX3" fmla="*/ 2190750 w 3400425"/>
              <a:gd name="connsiteY3" fmla="*/ 2047876 h 3171826"/>
              <a:gd name="connsiteX4" fmla="*/ 2190750 w 3400425"/>
              <a:gd name="connsiteY4" fmla="*/ 1652588 h 3171826"/>
              <a:gd name="connsiteX5" fmla="*/ 3400425 w 3400425"/>
              <a:gd name="connsiteY5" fmla="*/ 1652588 h 3171826"/>
              <a:gd name="connsiteX6" fmla="*/ 3400425 w 3400425"/>
              <a:gd name="connsiteY6" fmla="*/ 3047310 h 3171826"/>
              <a:gd name="connsiteX7" fmla="*/ 3275909 w 3400425"/>
              <a:gd name="connsiteY7" fmla="*/ 3171826 h 3171826"/>
              <a:gd name="connsiteX8" fmla="*/ 124516 w 3400425"/>
              <a:gd name="connsiteY8" fmla="*/ 3171826 h 3171826"/>
              <a:gd name="connsiteX9" fmla="*/ 0 w 3400425"/>
              <a:gd name="connsiteY9" fmla="*/ 3047310 h 3171826"/>
              <a:gd name="connsiteX10" fmla="*/ 1518446 w 3400425"/>
              <a:gd name="connsiteY10" fmla="*/ 1213252 h 3171826"/>
              <a:gd name="connsiteX11" fmla="*/ 1920079 w 3400425"/>
              <a:gd name="connsiteY11" fmla="*/ 1213252 h 3171826"/>
              <a:gd name="connsiteX12" fmla="*/ 2006200 w 3400425"/>
              <a:gd name="connsiteY12" fmla="*/ 1299373 h 3171826"/>
              <a:gd name="connsiteX13" fmla="*/ 2006200 w 3400425"/>
              <a:gd name="connsiteY13" fmla="*/ 1777206 h 3171826"/>
              <a:gd name="connsiteX14" fmla="*/ 1920079 w 3400425"/>
              <a:gd name="connsiteY14" fmla="*/ 1863327 h 3171826"/>
              <a:gd name="connsiteX15" fmla="*/ 1518446 w 3400425"/>
              <a:gd name="connsiteY15" fmla="*/ 1863327 h 3171826"/>
              <a:gd name="connsiteX16" fmla="*/ 1432325 w 3400425"/>
              <a:gd name="connsiteY16" fmla="*/ 1777206 h 3171826"/>
              <a:gd name="connsiteX17" fmla="*/ 1432325 w 3400425"/>
              <a:gd name="connsiteY17" fmla="*/ 1299373 h 3171826"/>
              <a:gd name="connsiteX18" fmla="*/ 1518446 w 3400425"/>
              <a:gd name="connsiteY18" fmla="*/ 1213252 h 3171826"/>
              <a:gd name="connsiteX19" fmla="*/ 1512915 w 3400425"/>
              <a:gd name="connsiteY19" fmla="*/ 242501 h 3171826"/>
              <a:gd name="connsiteX20" fmla="*/ 1371599 w 3400425"/>
              <a:gd name="connsiteY20" fmla="*/ 383817 h 3171826"/>
              <a:gd name="connsiteX21" fmla="*/ 1371599 w 3400425"/>
              <a:gd name="connsiteY21" fmla="*/ 539850 h 3171826"/>
              <a:gd name="connsiteX22" fmla="*/ 1376066 w 3400425"/>
              <a:gd name="connsiteY22" fmla="*/ 561976 h 3171826"/>
              <a:gd name="connsiteX23" fmla="*/ 2043407 w 3400425"/>
              <a:gd name="connsiteY23" fmla="*/ 561976 h 3171826"/>
              <a:gd name="connsiteX24" fmla="*/ 2047874 w 3400425"/>
              <a:gd name="connsiteY24" fmla="*/ 539850 h 3171826"/>
              <a:gd name="connsiteX25" fmla="*/ 2047874 w 3400425"/>
              <a:gd name="connsiteY25" fmla="*/ 383817 h 3171826"/>
              <a:gd name="connsiteX26" fmla="*/ 1906558 w 3400425"/>
              <a:gd name="connsiteY26" fmla="*/ 242501 h 3171826"/>
              <a:gd name="connsiteX27" fmla="*/ 1304223 w 3400425"/>
              <a:gd name="connsiteY27" fmla="*/ 0 h 3171826"/>
              <a:gd name="connsiteX28" fmla="*/ 2124775 w 3400425"/>
              <a:gd name="connsiteY28" fmla="*/ 0 h 3171826"/>
              <a:gd name="connsiteX29" fmla="*/ 2419349 w 3400425"/>
              <a:gd name="connsiteY29" fmla="*/ 294574 h 3171826"/>
              <a:gd name="connsiteX30" fmla="*/ 2419349 w 3400425"/>
              <a:gd name="connsiteY30" fmla="*/ 561976 h 3171826"/>
              <a:gd name="connsiteX31" fmla="*/ 3275909 w 3400425"/>
              <a:gd name="connsiteY31" fmla="*/ 561976 h 3171826"/>
              <a:gd name="connsiteX32" fmla="*/ 3400425 w 3400425"/>
              <a:gd name="connsiteY32" fmla="*/ 686492 h 3171826"/>
              <a:gd name="connsiteX33" fmla="*/ 3400425 w 3400425"/>
              <a:gd name="connsiteY33" fmla="*/ 1423988 h 3171826"/>
              <a:gd name="connsiteX34" fmla="*/ 2190750 w 3400425"/>
              <a:gd name="connsiteY34" fmla="*/ 1423988 h 3171826"/>
              <a:gd name="connsiteX35" fmla="*/ 2190750 w 3400425"/>
              <a:gd name="connsiteY35" fmla="*/ 1028701 h 3171826"/>
              <a:gd name="connsiteX36" fmla="*/ 1247775 w 3400425"/>
              <a:gd name="connsiteY36" fmla="*/ 1028701 h 3171826"/>
              <a:gd name="connsiteX37" fmla="*/ 1247775 w 3400425"/>
              <a:gd name="connsiteY37" fmla="*/ 1423988 h 3171826"/>
              <a:gd name="connsiteX38" fmla="*/ 0 w 3400425"/>
              <a:gd name="connsiteY38" fmla="*/ 1423988 h 3171826"/>
              <a:gd name="connsiteX39" fmla="*/ 0 w 3400425"/>
              <a:gd name="connsiteY39" fmla="*/ 686492 h 3171826"/>
              <a:gd name="connsiteX40" fmla="*/ 124516 w 3400425"/>
              <a:gd name="connsiteY40" fmla="*/ 561976 h 3171826"/>
              <a:gd name="connsiteX41" fmla="*/ 1009649 w 3400425"/>
              <a:gd name="connsiteY41" fmla="*/ 561976 h 3171826"/>
              <a:gd name="connsiteX42" fmla="*/ 1009649 w 3400425"/>
              <a:gd name="connsiteY42" fmla="*/ 294574 h 3171826"/>
              <a:gd name="connsiteX43" fmla="*/ 1304223 w 3400425"/>
              <a:gd name="connsiteY43" fmla="*/ 0 h 3171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3400425" h="3171826">
                <a:moveTo>
                  <a:pt x="0" y="1652588"/>
                </a:moveTo>
                <a:lnTo>
                  <a:pt x="1247775" y="1652588"/>
                </a:lnTo>
                <a:lnTo>
                  <a:pt x="1247775" y="2047876"/>
                </a:lnTo>
                <a:lnTo>
                  <a:pt x="2190750" y="2047876"/>
                </a:lnTo>
                <a:lnTo>
                  <a:pt x="2190750" y="1652588"/>
                </a:lnTo>
                <a:lnTo>
                  <a:pt x="3400425" y="1652588"/>
                </a:lnTo>
                <a:lnTo>
                  <a:pt x="3400425" y="3047310"/>
                </a:lnTo>
                <a:cubicBezTo>
                  <a:pt x="3400425" y="3116078"/>
                  <a:pt x="3344677" y="3171826"/>
                  <a:pt x="3275909" y="3171826"/>
                </a:cubicBezTo>
                <a:lnTo>
                  <a:pt x="124516" y="3171826"/>
                </a:lnTo>
                <a:cubicBezTo>
                  <a:pt x="55748" y="3171826"/>
                  <a:pt x="0" y="3116078"/>
                  <a:pt x="0" y="3047310"/>
                </a:cubicBezTo>
                <a:close/>
                <a:moveTo>
                  <a:pt x="1518446" y="1213252"/>
                </a:moveTo>
                <a:lnTo>
                  <a:pt x="1920079" y="1213252"/>
                </a:lnTo>
                <a:cubicBezTo>
                  <a:pt x="1967642" y="1213252"/>
                  <a:pt x="2006200" y="1251810"/>
                  <a:pt x="2006200" y="1299373"/>
                </a:cubicBezTo>
                <a:lnTo>
                  <a:pt x="2006200" y="1777206"/>
                </a:lnTo>
                <a:cubicBezTo>
                  <a:pt x="2006200" y="1824769"/>
                  <a:pt x="1967642" y="1863327"/>
                  <a:pt x="1920079" y="1863327"/>
                </a:cubicBezTo>
                <a:lnTo>
                  <a:pt x="1518446" y="1863327"/>
                </a:lnTo>
                <a:cubicBezTo>
                  <a:pt x="1470883" y="1863327"/>
                  <a:pt x="1432325" y="1824769"/>
                  <a:pt x="1432325" y="1777206"/>
                </a:cubicBezTo>
                <a:lnTo>
                  <a:pt x="1432325" y="1299373"/>
                </a:lnTo>
                <a:cubicBezTo>
                  <a:pt x="1432325" y="1251810"/>
                  <a:pt x="1470883" y="1213252"/>
                  <a:pt x="1518446" y="1213252"/>
                </a:cubicBezTo>
                <a:close/>
                <a:moveTo>
                  <a:pt x="1512915" y="242501"/>
                </a:moveTo>
                <a:cubicBezTo>
                  <a:pt x="1434868" y="242501"/>
                  <a:pt x="1371599" y="305770"/>
                  <a:pt x="1371599" y="383817"/>
                </a:cubicBezTo>
                <a:lnTo>
                  <a:pt x="1371599" y="539850"/>
                </a:lnTo>
                <a:lnTo>
                  <a:pt x="1376066" y="561976"/>
                </a:lnTo>
                <a:lnTo>
                  <a:pt x="2043407" y="561976"/>
                </a:lnTo>
                <a:lnTo>
                  <a:pt x="2047874" y="539850"/>
                </a:lnTo>
                <a:lnTo>
                  <a:pt x="2047874" y="383817"/>
                </a:lnTo>
                <a:cubicBezTo>
                  <a:pt x="2047874" y="305770"/>
                  <a:pt x="1984605" y="242501"/>
                  <a:pt x="1906558" y="242501"/>
                </a:cubicBezTo>
                <a:close/>
                <a:moveTo>
                  <a:pt x="1304223" y="0"/>
                </a:moveTo>
                <a:lnTo>
                  <a:pt x="2124775" y="0"/>
                </a:lnTo>
                <a:cubicBezTo>
                  <a:pt x="2287464" y="0"/>
                  <a:pt x="2419349" y="131885"/>
                  <a:pt x="2419349" y="294574"/>
                </a:cubicBezTo>
                <a:lnTo>
                  <a:pt x="2419349" y="561976"/>
                </a:lnTo>
                <a:lnTo>
                  <a:pt x="3275909" y="561976"/>
                </a:lnTo>
                <a:cubicBezTo>
                  <a:pt x="3344677" y="561976"/>
                  <a:pt x="3400425" y="617724"/>
                  <a:pt x="3400425" y="686492"/>
                </a:cubicBezTo>
                <a:lnTo>
                  <a:pt x="3400425" y="1423988"/>
                </a:lnTo>
                <a:lnTo>
                  <a:pt x="2190750" y="1423988"/>
                </a:lnTo>
                <a:lnTo>
                  <a:pt x="2190750" y="1028701"/>
                </a:lnTo>
                <a:lnTo>
                  <a:pt x="1247775" y="1028701"/>
                </a:lnTo>
                <a:lnTo>
                  <a:pt x="1247775" y="1423988"/>
                </a:lnTo>
                <a:lnTo>
                  <a:pt x="0" y="1423988"/>
                </a:lnTo>
                <a:lnTo>
                  <a:pt x="0" y="686492"/>
                </a:lnTo>
                <a:cubicBezTo>
                  <a:pt x="0" y="617724"/>
                  <a:pt x="55748" y="561976"/>
                  <a:pt x="124516" y="561976"/>
                </a:cubicBezTo>
                <a:lnTo>
                  <a:pt x="1009649" y="561976"/>
                </a:lnTo>
                <a:lnTo>
                  <a:pt x="1009649" y="294574"/>
                </a:lnTo>
                <a:cubicBezTo>
                  <a:pt x="1009649" y="131885"/>
                  <a:pt x="1141534" y="0"/>
                  <a:pt x="1304223" y="0"/>
                </a:cubicBezTo>
                <a:close/>
              </a:path>
            </a:pathLst>
          </a:custGeom>
          <a:solidFill>
            <a:srgbClr val="F292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47862063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圆角矩形 2"/>
          <p:cNvSpPr/>
          <p:nvPr/>
        </p:nvSpPr>
        <p:spPr>
          <a:xfrm>
            <a:off x="4564701" y="2761981"/>
            <a:ext cx="3207699" cy="113946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dirty="0">
              <a:solidFill>
                <a:schemeClr val="bg1"/>
              </a:solidFill>
              <a:latin typeface="Gulim" panose="020B0600000101010101" pitchFamily="34" charset="-127"/>
              <a:ea typeface="Gulim" panose="020B0600000101010101" pitchFamily="34" charset="-127"/>
            </a:endParaRPr>
          </a:p>
        </p:txBody>
      </p:sp>
      <p:sp>
        <p:nvSpPr>
          <p:cNvPr id="4" name="文本框 3"/>
          <p:cNvSpPr txBox="1"/>
          <p:nvPr/>
        </p:nvSpPr>
        <p:spPr>
          <a:xfrm>
            <a:off x="5513230" y="2946990"/>
            <a:ext cx="1310640" cy="769441"/>
          </a:xfrm>
          <a:prstGeom prst="rect">
            <a:avLst/>
          </a:prstGeom>
          <a:noFill/>
        </p:spPr>
        <p:txBody>
          <a:bodyPr wrap="square" rtlCol="0">
            <a:spAutoFit/>
          </a:bodyPr>
          <a:lstStyle/>
          <a:p>
            <a:r>
              <a:rPr lang="zh-CN" altLang="en-US" sz="4400" dirty="0">
                <a:solidFill>
                  <a:schemeClr val="bg1"/>
                </a:solidFill>
              </a:rPr>
              <a:t>以上</a:t>
            </a:r>
          </a:p>
        </p:txBody>
      </p:sp>
    </p:spTree>
    <p:extLst>
      <p:ext uri="{BB962C8B-B14F-4D97-AF65-F5344CB8AC3E}">
        <p14:creationId xmlns:p14="http://schemas.microsoft.com/office/powerpoint/2010/main" val="2174996110"/>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圆角矩形 2"/>
          <p:cNvSpPr/>
          <p:nvPr/>
        </p:nvSpPr>
        <p:spPr>
          <a:xfrm>
            <a:off x="2408350" y="1339403"/>
            <a:ext cx="6954591" cy="413411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p:nvSpPr>
        <p:spPr>
          <a:xfrm>
            <a:off x="2575774" y="1944709"/>
            <a:ext cx="6207617" cy="461665"/>
          </a:xfrm>
          <a:prstGeom prst="rect">
            <a:avLst/>
          </a:prstGeom>
          <a:noFill/>
        </p:spPr>
        <p:txBody>
          <a:bodyPr wrap="square" lIns="91440" tIns="45720" rIns="91440" bIns="45720">
            <a:spAutoFit/>
          </a:bodyPr>
          <a:lstStyle/>
          <a:p>
            <a:pPr algn="ctr"/>
            <a:r>
              <a:rPr lang="zh-CN" altLang="en-US" sz="2400" dirty="0" smtClean="0">
                <a:ln w="0"/>
                <a:solidFill>
                  <a:schemeClr val="bg1"/>
                </a:solidFill>
                <a:effectLst>
                  <a:outerShdw blurRad="38100" dist="25400" dir="5400000" algn="ctr" rotWithShape="0">
                    <a:srgbClr val="6E747A">
                      <a:alpha val="43000"/>
                    </a:srgbClr>
                  </a:outerShdw>
                </a:effectLst>
                <a:latin typeface="华文细黑" panose="02010600040101010101" pitchFamily="2" charset="-122"/>
                <a:ea typeface="华文细黑" panose="02010600040101010101" pitchFamily="2" charset="-122"/>
              </a:rPr>
              <a:t>团队组长</a:t>
            </a:r>
            <a:r>
              <a:rPr lang="en-US" altLang="zh-CN" sz="2400" dirty="0" smtClean="0">
                <a:ln w="0"/>
                <a:solidFill>
                  <a:schemeClr val="bg1"/>
                </a:solidFill>
                <a:effectLst>
                  <a:outerShdw blurRad="38100" dist="25400" dir="5400000" algn="ctr" rotWithShape="0">
                    <a:srgbClr val="6E747A">
                      <a:alpha val="43000"/>
                    </a:srgbClr>
                  </a:outerShdw>
                </a:effectLst>
                <a:latin typeface="华文细黑" panose="02010600040101010101" pitchFamily="2" charset="-122"/>
                <a:ea typeface="华文细黑" panose="02010600040101010101" pitchFamily="2" charset="-122"/>
              </a:rPr>
              <a:t>&amp;</a:t>
            </a:r>
            <a:r>
              <a:rPr lang="zh-CN" altLang="en-US" sz="2400" dirty="0" smtClean="0">
                <a:ln w="0"/>
                <a:solidFill>
                  <a:schemeClr val="bg1"/>
                </a:solidFill>
                <a:effectLst>
                  <a:outerShdw blurRad="38100" dist="25400" dir="5400000" algn="ctr" rotWithShape="0">
                    <a:srgbClr val="6E747A">
                      <a:alpha val="43000"/>
                    </a:srgbClr>
                  </a:outerShdw>
                </a:effectLst>
                <a:latin typeface="华文细黑" panose="02010600040101010101" pitchFamily="2" charset="-122"/>
                <a:ea typeface="华文细黑" panose="02010600040101010101" pitchFamily="2" charset="-122"/>
              </a:rPr>
              <a:t>配置经理</a:t>
            </a:r>
            <a:r>
              <a:rPr lang="en-US" altLang="zh-CN" sz="2400" dirty="0" smtClean="0">
                <a:ln w="0"/>
                <a:solidFill>
                  <a:schemeClr val="bg1"/>
                </a:solidFill>
                <a:effectLst>
                  <a:outerShdw blurRad="38100" dist="25400" dir="5400000" algn="ctr" rotWithShape="0">
                    <a:srgbClr val="6E747A">
                      <a:alpha val="43000"/>
                    </a:srgbClr>
                  </a:outerShdw>
                </a:effectLst>
                <a:latin typeface="华文细黑" panose="02010600040101010101" pitchFamily="2" charset="-122"/>
                <a:ea typeface="华文细黑" panose="02010600040101010101" pitchFamily="2" charset="-122"/>
              </a:rPr>
              <a:t>		</a:t>
            </a:r>
            <a:r>
              <a:rPr lang="zh-CN" altLang="en-US" sz="2400" dirty="0" smtClean="0">
                <a:ln w="0"/>
                <a:solidFill>
                  <a:schemeClr val="bg1"/>
                </a:solidFill>
                <a:effectLst>
                  <a:outerShdw blurRad="38100" dist="25400" dir="5400000" algn="ctr" rotWithShape="0">
                    <a:srgbClr val="6E747A">
                      <a:alpha val="43000"/>
                    </a:srgbClr>
                  </a:outerShdw>
                </a:effectLst>
                <a:latin typeface="华文细黑" panose="02010600040101010101" pitchFamily="2" charset="-122"/>
                <a:ea typeface="华文细黑" panose="02010600040101010101" pitchFamily="2" charset="-122"/>
              </a:rPr>
              <a:t>董勇腾</a:t>
            </a:r>
            <a:endParaRPr lang="zh-CN" altLang="en-US" sz="2400" b="0" cap="none" spc="0" dirty="0">
              <a:ln w="0"/>
              <a:solidFill>
                <a:schemeClr val="bg1"/>
              </a:solidFill>
              <a:effectLst>
                <a:outerShdw blurRad="38100" dist="25400" dir="5400000" algn="ctr" rotWithShape="0">
                  <a:srgbClr val="6E747A">
                    <a:alpha val="43000"/>
                  </a:srgbClr>
                </a:outerShdw>
              </a:effectLst>
              <a:latin typeface="华文细黑" panose="02010600040101010101" pitchFamily="2" charset="-122"/>
              <a:ea typeface="华文细黑" panose="02010600040101010101" pitchFamily="2" charset="-122"/>
            </a:endParaRPr>
          </a:p>
        </p:txBody>
      </p:sp>
      <p:sp>
        <p:nvSpPr>
          <p:cNvPr id="19" name="矩形 18"/>
          <p:cNvSpPr/>
          <p:nvPr/>
        </p:nvSpPr>
        <p:spPr>
          <a:xfrm>
            <a:off x="2575773" y="2560748"/>
            <a:ext cx="6207617" cy="461665"/>
          </a:xfrm>
          <a:prstGeom prst="rect">
            <a:avLst/>
          </a:prstGeom>
          <a:noFill/>
        </p:spPr>
        <p:txBody>
          <a:bodyPr wrap="square" lIns="91440" tIns="45720" rIns="91440" bIns="45720">
            <a:spAutoFit/>
          </a:bodyPr>
          <a:lstStyle/>
          <a:p>
            <a:pPr algn="ctr"/>
            <a:r>
              <a:rPr lang="zh-CN" altLang="en-US" sz="2400" dirty="0" smtClean="0">
                <a:ln w="0"/>
                <a:solidFill>
                  <a:schemeClr val="bg1"/>
                </a:solidFill>
                <a:effectLst>
                  <a:outerShdw blurRad="38100" dist="25400" dir="5400000" algn="ctr" rotWithShape="0">
                    <a:srgbClr val="6E747A">
                      <a:alpha val="43000"/>
                    </a:srgbClr>
                  </a:outerShdw>
                </a:effectLst>
                <a:latin typeface="华文细黑" panose="02010600040101010101" pitchFamily="2" charset="-122"/>
                <a:ea typeface="华文细黑" panose="02010600040101010101" pitchFamily="2" charset="-122"/>
              </a:rPr>
              <a:t>    产品经理</a:t>
            </a:r>
            <a:r>
              <a:rPr lang="en-US" altLang="zh-CN" sz="2400" dirty="0" smtClean="0">
                <a:ln w="0"/>
                <a:solidFill>
                  <a:schemeClr val="bg1"/>
                </a:solidFill>
                <a:effectLst>
                  <a:outerShdw blurRad="38100" dist="25400" dir="5400000" algn="ctr" rotWithShape="0">
                    <a:srgbClr val="6E747A">
                      <a:alpha val="43000"/>
                    </a:srgbClr>
                  </a:outerShdw>
                </a:effectLst>
                <a:latin typeface="华文细黑" panose="02010600040101010101" pitchFamily="2" charset="-122"/>
                <a:ea typeface="华文细黑" panose="02010600040101010101" pitchFamily="2" charset="-122"/>
              </a:rPr>
              <a:t>			</a:t>
            </a:r>
            <a:r>
              <a:rPr lang="zh-CN" altLang="en-US" sz="2400" dirty="0" smtClean="0">
                <a:ln w="0"/>
                <a:solidFill>
                  <a:schemeClr val="bg1"/>
                </a:solidFill>
                <a:effectLst>
                  <a:outerShdw blurRad="38100" dist="25400" dir="5400000" algn="ctr" rotWithShape="0">
                    <a:srgbClr val="6E747A">
                      <a:alpha val="43000"/>
                    </a:srgbClr>
                  </a:outerShdw>
                </a:effectLst>
                <a:latin typeface="华文细黑" panose="02010600040101010101" pitchFamily="2" charset="-122"/>
                <a:ea typeface="华文细黑" panose="02010600040101010101" pitchFamily="2" charset="-122"/>
              </a:rPr>
              <a:t>姚杰</a:t>
            </a:r>
            <a:endParaRPr lang="zh-CN" altLang="en-US" sz="2400" b="0" cap="none" spc="0" dirty="0">
              <a:ln w="0"/>
              <a:solidFill>
                <a:schemeClr val="bg1"/>
              </a:solidFill>
              <a:effectLst>
                <a:outerShdw blurRad="38100" dist="25400" dir="5400000" algn="ctr" rotWithShape="0">
                  <a:srgbClr val="6E747A">
                    <a:alpha val="43000"/>
                  </a:srgbClr>
                </a:outerShdw>
              </a:effectLst>
              <a:latin typeface="华文细黑" panose="02010600040101010101" pitchFamily="2" charset="-122"/>
              <a:ea typeface="华文细黑" panose="02010600040101010101" pitchFamily="2" charset="-122"/>
            </a:endParaRPr>
          </a:p>
        </p:txBody>
      </p:sp>
      <p:sp>
        <p:nvSpPr>
          <p:cNvPr id="20" name="矩形 19"/>
          <p:cNvSpPr/>
          <p:nvPr/>
        </p:nvSpPr>
        <p:spPr>
          <a:xfrm>
            <a:off x="2575773" y="3176787"/>
            <a:ext cx="6207617" cy="461665"/>
          </a:xfrm>
          <a:prstGeom prst="rect">
            <a:avLst/>
          </a:prstGeom>
          <a:noFill/>
        </p:spPr>
        <p:txBody>
          <a:bodyPr wrap="square" lIns="91440" tIns="45720" rIns="91440" bIns="45720">
            <a:spAutoFit/>
          </a:bodyPr>
          <a:lstStyle/>
          <a:p>
            <a:pPr algn="ctr"/>
            <a:r>
              <a:rPr lang="zh-CN" altLang="en-US" sz="2400" dirty="0" smtClean="0">
                <a:ln w="0"/>
                <a:solidFill>
                  <a:schemeClr val="bg1"/>
                </a:solidFill>
                <a:effectLst>
                  <a:outerShdw blurRad="38100" dist="25400" dir="5400000" algn="ctr" rotWithShape="0">
                    <a:srgbClr val="6E747A">
                      <a:alpha val="43000"/>
                    </a:srgbClr>
                  </a:outerShdw>
                </a:effectLst>
                <a:latin typeface="华文细黑" panose="02010600040101010101" pitchFamily="2" charset="-122"/>
                <a:ea typeface="华文细黑" panose="02010600040101010101" pitchFamily="2" charset="-122"/>
              </a:rPr>
              <a:t>      测试经理</a:t>
            </a:r>
            <a:r>
              <a:rPr lang="en-US" altLang="zh-CN" sz="2400" dirty="0" smtClean="0">
                <a:ln w="0"/>
                <a:solidFill>
                  <a:schemeClr val="bg1"/>
                </a:solidFill>
                <a:effectLst>
                  <a:outerShdw blurRad="38100" dist="25400" dir="5400000" algn="ctr" rotWithShape="0">
                    <a:srgbClr val="6E747A">
                      <a:alpha val="43000"/>
                    </a:srgbClr>
                  </a:outerShdw>
                </a:effectLst>
                <a:latin typeface="华文细黑" panose="02010600040101010101" pitchFamily="2" charset="-122"/>
                <a:ea typeface="华文细黑" panose="02010600040101010101" pitchFamily="2" charset="-122"/>
              </a:rPr>
              <a:t>		             </a:t>
            </a:r>
            <a:r>
              <a:rPr lang="zh-CN" altLang="en-US" sz="2400" dirty="0" smtClean="0">
                <a:ln w="0"/>
                <a:solidFill>
                  <a:schemeClr val="bg1"/>
                </a:solidFill>
                <a:effectLst>
                  <a:outerShdw blurRad="38100" dist="25400" dir="5400000" algn="ctr" rotWithShape="0">
                    <a:srgbClr val="6E747A">
                      <a:alpha val="43000"/>
                    </a:srgbClr>
                  </a:outerShdw>
                </a:effectLst>
                <a:latin typeface="华文细黑" panose="02010600040101010101" pitchFamily="2" charset="-122"/>
                <a:ea typeface="华文细黑" panose="02010600040101010101" pitchFamily="2" charset="-122"/>
              </a:rPr>
              <a:t>李鹏翔</a:t>
            </a:r>
            <a:endParaRPr lang="zh-CN" altLang="en-US" sz="2400" b="0" cap="none" spc="0" dirty="0">
              <a:ln w="0"/>
              <a:solidFill>
                <a:schemeClr val="bg1"/>
              </a:solidFill>
              <a:effectLst>
                <a:outerShdw blurRad="38100" dist="25400" dir="5400000" algn="ctr" rotWithShape="0">
                  <a:srgbClr val="6E747A">
                    <a:alpha val="43000"/>
                  </a:srgbClr>
                </a:outerShdw>
              </a:effectLst>
              <a:latin typeface="华文细黑" panose="02010600040101010101" pitchFamily="2" charset="-122"/>
              <a:ea typeface="华文细黑" panose="02010600040101010101" pitchFamily="2" charset="-122"/>
            </a:endParaRPr>
          </a:p>
        </p:txBody>
      </p:sp>
      <p:sp>
        <p:nvSpPr>
          <p:cNvPr id="21" name="矩形 20"/>
          <p:cNvSpPr/>
          <p:nvPr/>
        </p:nvSpPr>
        <p:spPr>
          <a:xfrm>
            <a:off x="2575772" y="3792826"/>
            <a:ext cx="6207617" cy="461665"/>
          </a:xfrm>
          <a:prstGeom prst="rect">
            <a:avLst/>
          </a:prstGeom>
          <a:noFill/>
        </p:spPr>
        <p:txBody>
          <a:bodyPr wrap="square" lIns="91440" tIns="45720" rIns="91440" bIns="45720">
            <a:spAutoFit/>
          </a:bodyPr>
          <a:lstStyle/>
          <a:p>
            <a:pPr algn="ctr"/>
            <a:r>
              <a:rPr lang="zh-CN" altLang="en-US" sz="2400" dirty="0" smtClean="0">
                <a:ln w="0"/>
                <a:solidFill>
                  <a:schemeClr val="bg1"/>
                </a:solidFill>
                <a:effectLst>
                  <a:outerShdw blurRad="38100" dist="25400" dir="5400000" algn="ctr" rotWithShape="0">
                    <a:srgbClr val="6E747A">
                      <a:alpha val="43000"/>
                    </a:srgbClr>
                  </a:outerShdw>
                </a:effectLst>
                <a:latin typeface="华文细黑" panose="02010600040101010101" pitchFamily="2" charset="-122"/>
                <a:ea typeface="华文细黑" panose="02010600040101010101" pitchFamily="2" charset="-122"/>
              </a:rPr>
              <a:t>    质量经理</a:t>
            </a:r>
            <a:r>
              <a:rPr lang="en-US" altLang="zh-CN" sz="2400" dirty="0" smtClean="0">
                <a:ln w="0"/>
                <a:solidFill>
                  <a:schemeClr val="bg1"/>
                </a:solidFill>
                <a:effectLst>
                  <a:outerShdw blurRad="38100" dist="25400" dir="5400000" algn="ctr" rotWithShape="0">
                    <a:srgbClr val="6E747A">
                      <a:alpha val="43000"/>
                    </a:srgbClr>
                  </a:outerShdw>
                </a:effectLst>
                <a:latin typeface="华文细黑" panose="02010600040101010101" pitchFamily="2" charset="-122"/>
                <a:ea typeface="华文细黑" panose="02010600040101010101" pitchFamily="2" charset="-122"/>
              </a:rPr>
              <a:t>		             </a:t>
            </a:r>
            <a:r>
              <a:rPr lang="zh-CN" altLang="en-US" sz="2400" dirty="0" smtClean="0">
                <a:ln w="0"/>
                <a:solidFill>
                  <a:schemeClr val="bg1"/>
                </a:solidFill>
                <a:effectLst>
                  <a:outerShdw blurRad="38100" dist="25400" dir="5400000" algn="ctr" rotWithShape="0">
                    <a:srgbClr val="6E747A">
                      <a:alpha val="43000"/>
                    </a:srgbClr>
                  </a:outerShdw>
                </a:effectLst>
                <a:latin typeface="华文细黑" panose="02010600040101010101" pitchFamily="2" charset="-122"/>
                <a:ea typeface="华文细黑" panose="02010600040101010101" pitchFamily="2" charset="-122"/>
              </a:rPr>
              <a:t>刘嵩</a:t>
            </a:r>
            <a:endParaRPr lang="zh-CN" altLang="en-US" sz="2400" b="0" cap="none" spc="0" dirty="0">
              <a:ln w="0"/>
              <a:solidFill>
                <a:schemeClr val="bg1"/>
              </a:solidFill>
              <a:effectLst>
                <a:outerShdw blurRad="38100" dist="25400" dir="5400000" algn="ctr" rotWithShape="0">
                  <a:srgbClr val="6E747A">
                    <a:alpha val="43000"/>
                  </a:srgbClr>
                </a:outerShdw>
              </a:effectLst>
              <a:latin typeface="华文细黑" panose="02010600040101010101" pitchFamily="2" charset="-122"/>
              <a:ea typeface="华文细黑" panose="02010600040101010101" pitchFamily="2" charset="-122"/>
            </a:endParaRPr>
          </a:p>
        </p:txBody>
      </p:sp>
      <p:sp>
        <p:nvSpPr>
          <p:cNvPr id="28" name="矩形 27"/>
          <p:cNvSpPr/>
          <p:nvPr/>
        </p:nvSpPr>
        <p:spPr>
          <a:xfrm>
            <a:off x="2575771" y="4408865"/>
            <a:ext cx="6207617" cy="461665"/>
          </a:xfrm>
          <a:prstGeom prst="rect">
            <a:avLst/>
          </a:prstGeom>
          <a:noFill/>
        </p:spPr>
        <p:txBody>
          <a:bodyPr wrap="square" lIns="91440" tIns="45720" rIns="91440" bIns="45720">
            <a:spAutoFit/>
          </a:bodyPr>
          <a:lstStyle/>
          <a:p>
            <a:pPr algn="ctr"/>
            <a:r>
              <a:rPr lang="zh-CN" altLang="en-US" sz="2400" dirty="0" smtClean="0">
                <a:ln w="0"/>
                <a:solidFill>
                  <a:schemeClr val="bg1"/>
                </a:solidFill>
                <a:effectLst>
                  <a:outerShdw blurRad="38100" dist="25400" dir="5400000" algn="ctr" rotWithShape="0">
                    <a:srgbClr val="6E747A">
                      <a:alpha val="43000"/>
                    </a:srgbClr>
                  </a:outerShdw>
                </a:effectLst>
                <a:latin typeface="华文细黑" panose="02010600040101010101" pitchFamily="2" charset="-122"/>
                <a:ea typeface="华文细黑" panose="02010600040101010101" pitchFamily="2" charset="-122"/>
              </a:rPr>
              <a:t>      市场经理</a:t>
            </a:r>
            <a:r>
              <a:rPr lang="en-US" altLang="zh-CN" sz="2400" dirty="0" smtClean="0">
                <a:ln w="0"/>
                <a:solidFill>
                  <a:schemeClr val="bg1"/>
                </a:solidFill>
                <a:effectLst>
                  <a:outerShdw blurRad="38100" dist="25400" dir="5400000" algn="ctr" rotWithShape="0">
                    <a:srgbClr val="6E747A">
                      <a:alpha val="43000"/>
                    </a:srgbClr>
                  </a:outerShdw>
                </a:effectLst>
                <a:latin typeface="华文细黑" panose="02010600040101010101" pitchFamily="2" charset="-122"/>
                <a:ea typeface="华文细黑" panose="02010600040101010101" pitchFamily="2" charset="-122"/>
              </a:rPr>
              <a:t>		             </a:t>
            </a:r>
            <a:r>
              <a:rPr lang="zh-CN" altLang="en-US" sz="2400" dirty="0" smtClean="0">
                <a:ln w="0"/>
                <a:solidFill>
                  <a:schemeClr val="bg1"/>
                </a:solidFill>
                <a:effectLst>
                  <a:outerShdw blurRad="38100" dist="25400" dir="5400000" algn="ctr" rotWithShape="0">
                    <a:srgbClr val="6E747A">
                      <a:alpha val="43000"/>
                    </a:srgbClr>
                  </a:outerShdw>
                </a:effectLst>
                <a:latin typeface="华文细黑" panose="02010600040101010101" pitchFamily="2" charset="-122"/>
                <a:ea typeface="华文细黑" panose="02010600040101010101" pitchFamily="2" charset="-122"/>
              </a:rPr>
              <a:t>王俊猛</a:t>
            </a:r>
            <a:endParaRPr lang="zh-CN" altLang="en-US" sz="2400" b="0" cap="none" spc="0" dirty="0">
              <a:ln w="0"/>
              <a:solidFill>
                <a:schemeClr val="bg1"/>
              </a:solidFill>
              <a:effectLst>
                <a:outerShdw blurRad="38100" dist="25400" dir="5400000" algn="ctr" rotWithShape="0">
                  <a:srgbClr val="6E747A">
                    <a:alpha val="43000"/>
                  </a:srgbClr>
                </a:outerShdw>
              </a:effectLst>
              <a:latin typeface="华文细黑" panose="02010600040101010101" pitchFamily="2" charset="-122"/>
              <a:ea typeface="华文细黑" panose="02010600040101010101" pitchFamily="2" charset="-122"/>
            </a:endParaRPr>
          </a:p>
        </p:txBody>
      </p:sp>
    </p:spTree>
    <p:extLst>
      <p:ext uri="{BB962C8B-B14F-4D97-AF65-F5344CB8AC3E}">
        <p14:creationId xmlns:p14="http://schemas.microsoft.com/office/powerpoint/2010/main" val="995617749"/>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1144877" y="1468189"/>
            <a:ext cx="6091133" cy="3799267"/>
          </a:xfrm>
          <a:prstGeom prst="rect">
            <a:avLst/>
          </a:prstGeom>
        </p:spPr>
      </p:pic>
      <p:sp>
        <p:nvSpPr>
          <p:cNvPr id="3" name="圆角矩形 2"/>
          <p:cNvSpPr/>
          <p:nvPr/>
        </p:nvSpPr>
        <p:spPr>
          <a:xfrm>
            <a:off x="8461419" y="2247360"/>
            <a:ext cx="2485623" cy="2240926"/>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8834906" y="2582993"/>
            <a:ext cx="1738648" cy="1569660"/>
          </a:xfrm>
          <a:prstGeom prst="rect">
            <a:avLst/>
          </a:prstGeom>
          <a:noFill/>
        </p:spPr>
        <p:txBody>
          <a:bodyPr wrap="square" rtlCol="0">
            <a:spAutoFit/>
          </a:bodyPr>
          <a:lstStyle/>
          <a:p>
            <a:r>
              <a:rPr lang="en-US" altLang="zh-CN" sz="9600" dirty="0" smtClean="0">
                <a:solidFill>
                  <a:schemeClr val="bg1"/>
                </a:solidFill>
                <a:latin typeface="Gulim" panose="020B0600000101010101" pitchFamily="34" charset="-127"/>
                <a:ea typeface="Gulim" panose="020B0600000101010101" pitchFamily="34" charset="-127"/>
              </a:rPr>
              <a:t>14</a:t>
            </a:r>
            <a:endParaRPr lang="zh-CN" altLang="en-US" sz="9600" dirty="0">
              <a:solidFill>
                <a:schemeClr val="bg1"/>
              </a:solidFill>
              <a:latin typeface="Gulim" panose="020B0600000101010101" pitchFamily="34" charset="-127"/>
              <a:ea typeface="Gulim" panose="020B0600000101010101" pitchFamily="34" charset="-127"/>
            </a:endParaRPr>
          </a:p>
        </p:txBody>
      </p:sp>
    </p:spTree>
    <p:extLst>
      <p:ext uri="{BB962C8B-B14F-4D97-AF65-F5344CB8AC3E}">
        <p14:creationId xmlns:p14="http://schemas.microsoft.com/office/powerpoint/2010/main" val="1969456156"/>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981458" y="3033962"/>
            <a:ext cx="5853449" cy="461665"/>
          </a:xfrm>
          <a:prstGeom prst="rect">
            <a:avLst/>
          </a:prstGeom>
          <a:noFill/>
        </p:spPr>
        <p:txBody>
          <a:bodyPr wrap="square" rtlCol="0">
            <a:spAutoFit/>
          </a:bodyPr>
          <a:lstStyle/>
          <a:p>
            <a:r>
              <a:rPr lang="zh-CN" altLang="en-US" sz="2400" dirty="0" smtClean="0">
                <a:solidFill>
                  <a:schemeClr val="bg1"/>
                </a:solidFill>
                <a:latin typeface="华文细黑" panose="02010600040101010101" pitchFamily="2" charset="-122"/>
                <a:ea typeface="华文细黑" panose="02010600040101010101" pitchFamily="2" charset="-122"/>
              </a:rPr>
              <a:t>为什么不能有一个竞赛集成综合管理平台？</a:t>
            </a:r>
            <a:endParaRPr lang="zh-CN" altLang="en-US" sz="2400" dirty="0">
              <a:solidFill>
                <a:schemeClr val="bg1"/>
              </a:solidFill>
              <a:latin typeface="华文细黑" panose="02010600040101010101" pitchFamily="2" charset="-122"/>
              <a:ea typeface="华文细黑" panose="02010600040101010101" pitchFamily="2" charset="-122"/>
            </a:endParaRPr>
          </a:p>
        </p:txBody>
      </p:sp>
      <p:sp>
        <p:nvSpPr>
          <p:cNvPr id="4" name="圆角矩形 3"/>
          <p:cNvSpPr/>
          <p:nvPr/>
        </p:nvSpPr>
        <p:spPr>
          <a:xfrm>
            <a:off x="1976905" y="2696514"/>
            <a:ext cx="7862553" cy="113656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167875116"/>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2117905" y="561974"/>
            <a:ext cx="4324350" cy="5734050"/>
          </a:xfrm>
          <a:prstGeom prst="rect">
            <a:avLst/>
          </a:prstGeom>
        </p:spPr>
      </p:pic>
      <p:sp>
        <p:nvSpPr>
          <p:cNvPr id="3" name="圆角矩形 2"/>
          <p:cNvSpPr/>
          <p:nvPr/>
        </p:nvSpPr>
        <p:spPr>
          <a:xfrm>
            <a:off x="8461419" y="2247360"/>
            <a:ext cx="2485623" cy="2240926"/>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8834906" y="2582993"/>
            <a:ext cx="1738648" cy="1569660"/>
          </a:xfrm>
          <a:prstGeom prst="rect">
            <a:avLst/>
          </a:prstGeom>
          <a:noFill/>
        </p:spPr>
        <p:txBody>
          <a:bodyPr wrap="square" rtlCol="0">
            <a:spAutoFit/>
          </a:bodyPr>
          <a:lstStyle/>
          <a:p>
            <a:r>
              <a:rPr lang="en-US" altLang="zh-CN" sz="9600" dirty="0" smtClean="0">
                <a:solidFill>
                  <a:schemeClr val="bg1"/>
                </a:solidFill>
                <a:latin typeface="Gulim" panose="020B0600000101010101" pitchFamily="34" charset="-127"/>
                <a:ea typeface="Gulim" panose="020B0600000101010101" pitchFamily="34" charset="-127"/>
              </a:rPr>
              <a:t> 2</a:t>
            </a:r>
            <a:endParaRPr lang="zh-CN" altLang="en-US" sz="9600" dirty="0">
              <a:solidFill>
                <a:schemeClr val="bg1"/>
              </a:solidFill>
              <a:latin typeface="Gulim" panose="020B0600000101010101" pitchFamily="34" charset="-127"/>
              <a:ea typeface="Gulim" panose="020B0600000101010101" pitchFamily="34" charset="-127"/>
            </a:endParaRPr>
          </a:p>
        </p:txBody>
      </p:sp>
    </p:spTree>
    <p:extLst>
      <p:ext uri="{BB962C8B-B14F-4D97-AF65-F5344CB8AC3E}">
        <p14:creationId xmlns:p14="http://schemas.microsoft.com/office/powerpoint/2010/main" val="1794026466"/>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627288" y="3033961"/>
            <a:ext cx="7076942" cy="461665"/>
          </a:xfrm>
          <a:prstGeom prst="rect">
            <a:avLst/>
          </a:prstGeom>
          <a:noFill/>
        </p:spPr>
        <p:txBody>
          <a:bodyPr wrap="square" rtlCol="0">
            <a:spAutoFit/>
          </a:bodyPr>
          <a:lstStyle/>
          <a:p>
            <a:r>
              <a:rPr lang="zh-CN" altLang="en-US" sz="2400" dirty="0" smtClean="0">
                <a:solidFill>
                  <a:schemeClr val="bg1"/>
                </a:solidFill>
                <a:latin typeface="华文细黑" panose="02010600040101010101" pitchFamily="2" charset="-122"/>
                <a:ea typeface="华文细黑" panose="02010600040101010101" pitchFamily="2" charset="-122"/>
              </a:rPr>
              <a:t>为什么投入了大量的人力物力，却得不到宣传效果？</a:t>
            </a:r>
            <a:endParaRPr lang="zh-CN" altLang="en-US" sz="2400" dirty="0">
              <a:solidFill>
                <a:schemeClr val="bg1"/>
              </a:solidFill>
              <a:latin typeface="华文细黑" panose="02010600040101010101" pitchFamily="2" charset="-122"/>
              <a:ea typeface="华文细黑" panose="02010600040101010101" pitchFamily="2" charset="-122"/>
            </a:endParaRPr>
          </a:p>
        </p:txBody>
      </p:sp>
      <p:sp>
        <p:nvSpPr>
          <p:cNvPr id="3" name="圆角矩形 2"/>
          <p:cNvSpPr/>
          <p:nvPr/>
        </p:nvSpPr>
        <p:spPr>
          <a:xfrm>
            <a:off x="1976905" y="2696514"/>
            <a:ext cx="8377709" cy="113656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187632076"/>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ChangeArrowheads="1"/>
          </p:cNvSpPr>
          <p:nvPr/>
        </p:nvSpPr>
        <p:spPr bwMode="auto">
          <a:xfrm flipV="1">
            <a:off x="1596794" y="2231099"/>
            <a:ext cx="12332204" cy="568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4" name="Rectangle 5"/>
          <p:cNvSpPr>
            <a:spLocks noChangeArrowheads="1"/>
          </p:cNvSpPr>
          <p:nvPr/>
        </p:nvSpPr>
        <p:spPr bwMode="auto">
          <a:xfrm flipV="1">
            <a:off x="1596794" y="927642"/>
            <a:ext cx="1630874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5" name="对象 4"/>
          <p:cNvGraphicFramePr>
            <a:graphicFrameLocks noChangeAspect="1"/>
          </p:cNvGraphicFramePr>
          <p:nvPr>
            <p:extLst>
              <p:ext uri="{D42A27DB-BD31-4B8C-83A1-F6EECF244321}">
                <p14:modId xmlns:p14="http://schemas.microsoft.com/office/powerpoint/2010/main" val="3154715734"/>
              </p:ext>
            </p:extLst>
          </p:nvPr>
        </p:nvGraphicFramePr>
        <p:xfrm>
          <a:off x="1567023" y="973361"/>
          <a:ext cx="9084458" cy="4844343"/>
        </p:xfrm>
        <a:graphic>
          <a:graphicData uri="http://schemas.openxmlformats.org/presentationml/2006/ole">
            <mc:AlternateContent xmlns:mc="http://schemas.openxmlformats.org/markup-compatibility/2006">
              <mc:Choice xmlns:v="urn:schemas-microsoft-com:vml" Requires="v">
                <p:oleObj spid="_x0000_s3086" r:id="rId3" imgW="9609895" imgH="4742193" progId="Visio.Drawing.11">
                  <p:embed/>
                </p:oleObj>
              </mc:Choice>
              <mc:Fallback>
                <p:oleObj r:id="rId3" imgW="9609895" imgH="4742193" progId="Visio.Drawing.11">
                  <p:embed/>
                  <p:pic>
                    <p:nvPicPr>
                      <p:cNvPr id="0" name="Object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67023" y="973361"/>
                        <a:ext cx="9084458" cy="4844343"/>
                      </a:xfrm>
                      <a:prstGeom prst="rect">
                        <a:avLst/>
                      </a:prstGeom>
                      <a:noFill/>
                    </p:spPr>
                  </p:pic>
                </p:oleObj>
              </mc:Fallback>
            </mc:AlternateContent>
          </a:graphicData>
        </a:graphic>
      </p:graphicFrame>
      <p:sp>
        <p:nvSpPr>
          <p:cNvPr id="6" name="圆角矩形 5"/>
          <p:cNvSpPr/>
          <p:nvPr/>
        </p:nvSpPr>
        <p:spPr>
          <a:xfrm>
            <a:off x="1060175" y="755374"/>
            <a:ext cx="10098155" cy="5208104"/>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757719156"/>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任意多边形 19"/>
          <p:cNvSpPr/>
          <p:nvPr/>
        </p:nvSpPr>
        <p:spPr>
          <a:xfrm>
            <a:off x="941294" y="2152640"/>
            <a:ext cx="3359847" cy="4464471"/>
          </a:xfrm>
          <a:custGeom>
            <a:avLst/>
            <a:gdLst/>
            <a:ahLst/>
            <a:cxnLst/>
            <a:rect l="l" t="t" r="r" b="b"/>
            <a:pathLst>
              <a:path w="3514793" h="4464471">
                <a:moveTo>
                  <a:pt x="1803713" y="852594"/>
                </a:moveTo>
                <a:cubicBezTo>
                  <a:pt x="1670550" y="988808"/>
                  <a:pt x="1546177" y="1099394"/>
                  <a:pt x="1430593" y="1184352"/>
                </a:cubicBezTo>
                <a:cubicBezTo>
                  <a:pt x="1315009" y="1269309"/>
                  <a:pt x="1172510" y="1343143"/>
                  <a:pt x="1003095" y="1405854"/>
                </a:cubicBezTo>
                <a:lnTo>
                  <a:pt x="1003095" y="1561810"/>
                </a:lnTo>
                <a:cubicBezTo>
                  <a:pt x="1193504" y="1510576"/>
                  <a:pt x="1358387" y="1439475"/>
                  <a:pt x="1497743" y="1348505"/>
                </a:cubicBezTo>
                <a:cubicBezTo>
                  <a:pt x="1602261" y="1280279"/>
                  <a:pt x="1693227" y="1206717"/>
                  <a:pt x="1770642" y="1127821"/>
                </a:cubicBezTo>
                <a:lnTo>
                  <a:pt x="1788002" y="1109392"/>
                </a:lnTo>
                <a:lnTo>
                  <a:pt x="1788002" y="3852110"/>
                </a:lnTo>
                <a:lnTo>
                  <a:pt x="1961173" y="3852110"/>
                </a:lnTo>
                <a:lnTo>
                  <a:pt x="1961173" y="852594"/>
                </a:lnTo>
                <a:close/>
                <a:moveTo>
                  <a:pt x="81965" y="0"/>
                </a:moveTo>
                <a:lnTo>
                  <a:pt x="3432828" y="0"/>
                </a:lnTo>
                <a:cubicBezTo>
                  <a:pt x="3478096" y="0"/>
                  <a:pt x="3514793" y="36697"/>
                  <a:pt x="3514793" y="81965"/>
                </a:cubicBezTo>
                <a:lnTo>
                  <a:pt x="3514793" y="4382506"/>
                </a:lnTo>
                <a:cubicBezTo>
                  <a:pt x="3514793" y="4427774"/>
                  <a:pt x="3478096" y="4464471"/>
                  <a:pt x="3432828" y="4464471"/>
                </a:cubicBezTo>
                <a:lnTo>
                  <a:pt x="81965" y="4464471"/>
                </a:lnTo>
                <a:cubicBezTo>
                  <a:pt x="36697" y="4464471"/>
                  <a:pt x="0" y="4427774"/>
                  <a:pt x="0" y="4382506"/>
                </a:cubicBezTo>
                <a:lnTo>
                  <a:pt x="0" y="81965"/>
                </a:lnTo>
                <a:cubicBezTo>
                  <a:pt x="0" y="36697"/>
                  <a:pt x="36697" y="0"/>
                  <a:pt x="81965" y="0"/>
                </a:cubicBezTo>
                <a:close/>
              </a:path>
            </a:pathLst>
          </a:custGeom>
          <a:solidFill>
            <a:srgbClr val="F8C864"/>
          </a:solidFill>
          <a:ln>
            <a:noFill/>
          </a:ln>
          <a:effectLst>
            <a:outerShdw blurRad="368300" dist="101600" dir="10800000" sx="98000" sy="98000" algn="r" rotWithShape="0">
              <a:prstClr val="black">
                <a:alpha val="79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 name="圆角矩形 6"/>
          <p:cNvSpPr/>
          <p:nvPr/>
        </p:nvSpPr>
        <p:spPr>
          <a:xfrm>
            <a:off x="4456088" y="227503"/>
            <a:ext cx="6794618" cy="6402994"/>
          </a:xfrm>
          <a:prstGeom prst="roundRect">
            <a:avLst>
              <a:gd name="adj" fmla="val 1536"/>
            </a:avLst>
          </a:prstGeom>
          <a:solidFill>
            <a:schemeClr val="bg1">
              <a:alpha val="29000"/>
            </a:schemeClr>
          </a:solidFill>
          <a:ln>
            <a:noFill/>
          </a:ln>
          <a:effectLst>
            <a:outerShdw blurRad="292100" dist="38100" sx="102000" sy="102000" algn="l"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文本框 22"/>
          <p:cNvSpPr txBox="1"/>
          <p:nvPr/>
        </p:nvSpPr>
        <p:spPr>
          <a:xfrm>
            <a:off x="1461206" y="752670"/>
            <a:ext cx="2474971" cy="707886"/>
          </a:xfrm>
          <a:prstGeom prst="rect">
            <a:avLst/>
          </a:prstGeom>
          <a:noFill/>
        </p:spPr>
        <p:txBody>
          <a:bodyPr wrap="square" rtlCol="0">
            <a:spAutoFit/>
          </a:bodyPr>
          <a:lstStyle/>
          <a:p>
            <a:r>
              <a:rPr lang="zh-CN" altLang="en-US" sz="4000" dirty="0" smtClean="0">
                <a:solidFill>
                  <a:schemeClr val="bg1"/>
                </a:solidFill>
                <a:latin typeface="华文细黑" panose="02010600040101010101" pitchFamily="2" charset="-122"/>
                <a:ea typeface="华文细黑" panose="02010600040101010101" pitchFamily="2" charset="-122"/>
              </a:rPr>
              <a:t>问卷调查</a:t>
            </a:r>
            <a:endParaRPr lang="zh-CN" altLang="en-US" sz="4000" dirty="0">
              <a:solidFill>
                <a:schemeClr val="bg1"/>
              </a:solidFill>
              <a:latin typeface="华文细黑" panose="02010600040101010101" pitchFamily="2" charset="-122"/>
              <a:ea typeface="华文细黑" panose="02010600040101010101" pitchFamily="2" charset="-122"/>
            </a:endParaRPr>
          </a:p>
        </p:txBody>
      </p:sp>
      <p:sp>
        <p:nvSpPr>
          <p:cNvPr id="2" name="文本框 1"/>
          <p:cNvSpPr txBox="1"/>
          <p:nvPr/>
        </p:nvSpPr>
        <p:spPr>
          <a:xfrm>
            <a:off x="4938912" y="643622"/>
            <a:ext cx="5828969" cy="5570756"/>
          </a:xfrm>
          <a:prstGeom prst="rect">
            <a:avLst/>
          </a:prstGeom>
          <a:noFill/>
        </p:spPr>
        <p:txBody>
          <a:bodyPr wrap="square" rtlCol="0">
            <a:spAutoFit/>
          </a:bodyPr>
          <a:lstStyle/>
          <a:p>
            <a:pPr lvl="0"/>
            <a:r>
              <a:rPr lang="zh-CN" altLang="zh-CN" dirty="0">
                <a:solidFill>
                  <a:schemeClr val="bg1"/>
                </a:solidFill>
                <a:latin typeface="华文细黑" panose="02010600040101010101" pitchFamily="2" charset="-122"/>
                <a:ea typeface="华文细黑" panose="02010600040101010101" pitchFamily="2" charset="-122"/>
              </a:rPr>
              <a:t>大学生大部分人都参加过竞赛，大部分人每年参加过</a:t>
            </a:r>
            <a:r>
              <a:rPr lang="en-US" altLang="zh-CN" dirty="0">
                <a:solidFill>
                  <a:schemeClr val="bg1"/>
                </a:solidFill>
                <a:latin typeface="华文细黑" panose="02010600040101010101" pitchFamily="2" charset="-122"/>
                <a:ea typeface="华文细黑" panose="02010600040101010101" pitchFamily="2" charset="-122"/>
              </a:rPr>
              <a:t>1-3</a:t>
            </a:r>
            <a:r>
              <a:rPr lang="zh-CN" altLang="zh-CN" dirty="0">
                <a:solidFill>
                  <a:schemeClr val="bg1"/>
                </a:solidFill>
                <a:latin typeface="华文细黑" panose="02010600040101010101" pitchFamily="2" charset="-122"/>
                <a:ea typeface="华文细黑" panose="02010600040101010101" pitchFamily="2" charset="-122"/>
              </a:rPr>
              <a:t>次，少部分人每年超过</a:t>
            </a:r>
            <a:r>
              <a:rPr lang="en-US" altLang="zh-CN" dirty="0">
                <a:solidFill>
                  <a:schemeClr val="bg1"/>
                </a:solidFill>
                <a:latin typeface="华文细黑" panose="02010600040101010101" pitchFamily="2" charset="-122"/>
                <a:ea typeface="华文细黑" panose="02010600040101010101" pitchFamily="2" charset="-122"/>
              </a:rPr>
              <a:t>3</a:t>
            </a:r>
            <a:r>
              <a:rPr lang="zh-CN" altLang="zh-CN" dirty="0">
                <a:solidFill>
                  <a:schemeClr val="bg1"/>
                </a:solidFill>
                <a:latin typeface="华文细黑" panose="02010600040101010101" pitchFamily="2" charset="-122"/>
                <a:ea typeface="华文细黑" panose="02010600040101010101" pitchFamily="2" charset="-122"/>
              </a:rPr>
              <a:t>次，更少部分人不参加</a:t>
            </a:r>
            <a:r>
              <a:rPr lang="zh-CN" altLang="zh-CN" dirty="0" smtClean="0">
                <a:solidFill>
                  <a:schemeClr val="bg1"/>
                </a:solidFill>
                <a:latin typeface="华文细黑" panose="02010600040101010101" pitchFamily="2" charset="-122"/>
                <a:ea typeface="华文细黑" panose="02010600040101010101" pitchFamily="2" charset="-122"/>
              </a:rPr>
              <a:t>竞赛</a:t>
            </a:r>
            <a:endParaRPr lang="en-US" altLang="zh-CN" dirty="0" smtClean="0">
              <a:solidFill>
                <a:schemeClr val="bg1"/>
              </a:solidFill>
              <a:latin typeface="华文细黑" panose="02010600040101010101" pitchFamily="2" charset="-122"/>
              <a:ea typeface="华文细黑" panose="02010600040101010101" pitchFamily="2" charset="-122"/>
            </a:endParaRPr>
          </a:p>
          <a:p>
            <a:pPr lvl="0"/>
            <a:endParaRPr lang="zh-CN" altLang="zh-CN" dirty="0">
              <a:solidFill>
                <a:schemeClr val="bg1"/>
              </a:solidFill>
              <a:latin typeface="华文细黑" panose="02010600040101010101" pitchFamily="2" charset="-122"/>
              <a:ea typeface="华文细黑" panose="02010600040101010101" pitchFamily="2" charset="-122"/>
            </a:endParaRPr>
          </a:p>
          <a:p>
            <a:pPr lvl="0"/>
            <a:r>
              <a:rPr lang="zh-CN" altLang="zh-CN" dirty="0">
                <a:solidFill>
                  <a:schemeClr val="bg1"/>
                </a:solidFill>
                <a:latin typeface="华文细黑" panose="02010600040101010101" pitchFamily="2" charset="-122"/>
                <a:ea typeface="华文细黑" panose="02010600040101010101" pitchFamily="2" charset="-122"/>
              </a:rPr>
              <a:t>大部分大学生都想参加竞赛，并且参加欲望强烈，极少部分学生对于竞赛没有</a:t>
            </a:r>
            <a:r>
              <a:rPr lang="zh-CN" altLang="zh-CN" dirty="0" smtClean="0">
                <a:solidFill>
                  <a:schemeClr val="bg1"/>
                </a:solidFill>
                <a:latin typeface="华文细黑" panose="02010600040101010101" pitchFamily="2" charset="-122"/>
                <a:ea typeface="华文细黑" panose="02010600040101010101" pitchFamily="2" charset="-122"/>
              </a:rPr>
              <a:t>兴趣</a:t>
            </a:r>
            <a:endParaRPr lang="en-US" altLang="zh-CN" dirty="0" smtClean="0">
              <a:solidFill>
                <a:schemeClr val="bg1"/>
              </a:solidFill>
              <a:latin typeface="华文细黑" panose="02010600040101010101" pitchFamily="2" charset="-122"/>
              <a:ea typeface="华文细黑" panose="02010600040101010101" pitchFamily="2" charset="-122"/>
            </a:endParaRPr>
          </a:p>
          <a:p>
            <a:pPr lvl="0"/>
            <a:endParaRPr lang="zh-CN" altLang="zh-CN" dirty="0">
              <a:solidFill>
                <a:schemeClr val="bg1"/>
              </a:solidFill>
              <a:latin typeface="华文细黑" panose="02010600040101010101" pitchFamily="2" charset="-122"/>
              <a:ea typeface="华文细黑" panose="02010600040101010101" pitchFamily="2" charset="-122"/>
            </a:endParaRPr>
          </a:p>
          <a:p>
            <a:pPr lvl="0"/>
            <a:r>
              <a:rPr lang="zh-CN" altLang="zh-CN" dirty="0">
                <a:solidFill>
                  <a:schemeClr val="bg1"/>
                </a:solidFill>
                <a:latin typeface="华文细黑" panose="02010600040101010101" pitchFamily="2" charset="-122"/>
                <a:ea typeface="华文细黑" panose="02010600040101010101" pitchFamily="2" charset="-122"/>
              </a:rPr>
              <a:t>学生获取信息的渠道来源主要是学校，有一些人是自主查询，如通过互联网，还有一小部分人另有</a:t>
            </a:r>
            <a:r>
              <a:rPr lang="zh-CN" altLang="zh-CN" dirty="0" smtClean="0">
                <a:solidFill>
                  <a:schemeClr val="bg1"/>
                </a:solidFill>
                <a:latin typeface="华文细黑" panose="02010600040101010101" pitchFamily="2" charset="-122"/>
                <a:ea typeface="华文细黑" panose="02010600040101010101" pitchFamily="2" charset="-122"/>
              </a:rPr>
              <a:t>办法</a:t>
            </a:r>
            <a:endParaRPr lang="en-US" altLang="zh-CN" dirty="0" smtClean="0">
              <a:solidFill>
                <a:schemeClr val="bg1"/>
              </a:solidFill>
              <a:latin typeface="华文细黑" panose="02010600040101010101" pitchFamily="2" charset="-122"/>
              <a:ea typeface="华文细黑" panose="02010600040101010101" pitchFamily="2" charset="-122"/>
            </a:endParaRPr>
          </a:p>
          <a:p>
            <a:pPr lvl="0"/>
            <a:endParaRPr lang="zh-CN" altLang="zh-CN" dirty="0">
              <a:solidFill>
                <a:schemeClr val="bg1"/>
              </a:solidFill>
              <a:latin typeface="华文细黑" panose="02010600040101010101" pitchFamily="2" charset="-122"/>
              <a:ea typeface="华文细黑" panose="02010600040101010101" pitchFamily="2" charset="-122"/>
            </a:endParaRPr>
          </a:p>
          <a:p>
            <a:pPr lvl="0"/>
            <a:r>
              <a:rPr lang="zh-CN" altLang="zh-CN" dirty="0">
                <a:solidFill>
                  <a:schemeClr val="bg1"/>
                </a:solidFill>
                <a:latin typeface="华文细黑" panose="02010600040101010101" pitchFamily="2" charset="-122"/>
                <a:ea typeface="华文细黑" panose="02010600040101010101" pitchFamily="2" charset="-122"/>
              </a:rPr>
              <a:t>学生主要竞赛内容为计算机程序类，少部分为设计，另有</a:t>
            </a:r>
            <a:r>
              <a:rPr lang="zh-CN" altLang="zh-CN" dirty="0" smtClean="0">
                <a:solidFill>
                  <a:schemeClr val="bg1"/>
                </a:solidFill>
                <a:latin typeface="华文细黑" panose="02010600040101010101" pitchFamily="2" charset="-122"/>
                <a:ea typeface="华文细黑" panose="02010600040101010101" pitchFamily="2" charset="-122"/>
              </a:rPr>
              <a:t>其他</a:t>
            </a:r>
            <a:endParaRPr lang="en-US" altLang="zh-CN" dirty="0" smtClean="0">
              <a:solidFill>
                <a:schemeClr val="bg1"/>
              </a:solidFill>
              <a:latin typeface="华文细黑" panose="02010600040101010101" pitchFamily="2" charset="-122"/>
              <a:ea typeface="华文细黑" panose="02010600040101010101" pitchFamily="2" charset="-122"/>
            </a:endParaRPr>
          </a:p>
          <a:p>
            <a:pPr lvl="0"/>
            <a:endParaRPr lang="zh-CN" altLang="zh-CN" dirty="0">
              <a:solidFill>
                <a:schemeClr val="bg1"/>
              </a:solidFill>
              <a:latin typeface="华文细黑" panose="02010600040101010101" pitchFamily="2" charset="-122"/>
              <a:ea typeface="华文细黑" panose="02010600040101010101" pitchFamily="2" charset="-122"/>
            </a:endParaRPr>
          </a:p>
          <a:p>
            <a:pPr lvl="0"/>
            <a:r>
              <a:rPr lang="zh-CN" altLang="zh-CN" dirty="0">
                <a:solidFill>
                  <a:schemeClr val="bg1"/>
                </a:solidFill>
                <a:latin typeface="华文细黑" panose="02010600040101010101" pitchFamily="2" charset="-122"/>
                <a:ea typeface="华文细黑" panose="02010600040101010101" pitchFamily="2" charset="-122"/>
              </a:rPr>
              <a:t>大部分学生认为信息的及时性一般，少部分人</a:t>
            </a:r>
            <a:r>
              <a:rPr lang="zh-CN" altLang="zh-CN" dirty="0" smtClean="0">
                <a:solidFill>
                  <a:schemeClr val="bg1"/>
                </a:solidFill>
                <a:latin typeface="华文细黑" panose="02010600040101010101" pitchFamily="2" charset="-122"/>
                <a:ea typeface="华文细黑" panose="02010600040101010101" pitchFamily="2" charset="-122"/>
              </a:rPr>
              <a:t>满意</a:t>
            </a:r>
            <a:endParaRPr lang="en-US" altLang="zh-CN" dirty="0" smtClean="0">
              <a:solidFill>
                <a:schemeClr val="bg1"/>
              </a:solidFill>
              <a:latin typeface="华文细黑" panose="02010600040101010101" pitchFamily="2" charset="-122"/>
              <a:ea typeface="华文细黑" panose="02010600040101010101" pitchFamily="2" charset="-122"/>
            </a:endParaRPr>
          </a:p>
          <a:p>
            <a:pPr lvl="0"/>
            <a:endParaRPr lang="zh-CN" altLang="zh-CN" dirty="0">
              <a:solidFill>
                <a:schemeClr val="bg1"/>
              </a:solidFill>
              <a:latin typeface="华文细黑" panose="02010600040101010101" pitchFamily="2" charset="-122"/>
              <a:ea typeface="华文细黑" panose="02010600040101010101" pitchFamily="2" charset="-122"/>
            </a:endParaRPr>
          </a:p>
          <a:p>
            <a:pPr lvl="0"/>
            <a:r>
              <a:rPr lang="zh-CN" altLang="zh-CN" dirty="0">
                <a:solidFill>
                  <a:schemeClr val="bg1"/>
                </a:solidFill>
                <a:latin typeface="华文细黑" panose="02010600040101010101" pitchFamily="2" charset="-122"/>
                <a:ea typeface="华文细黑" panose="02010600040101010101" pitchFamily="2" charset="-122"/>
              </a:rPr>
              <a:t>大部分学生认为信息较少，少部分人满意</a:t>
            </a:r>
          </a:p>
          <a:p>
            <a:pPr lvl="0"/>
            <a:r>
              <a:rPr lang="zh-CN" altLang="zh-CN" dirty="0">
                <a:solidFill>
                  <a:schemeClr val="bg1"/>
                </a:solidFill>
                <a:latin typeface="华文细黑" panose="02010600040101010101" pitchFamily="2" charset="-122"/>
                <a:ea typeface="华文细黑" panose="02010600040101010101" pitchFamily="2" charset="-122"/>
              </a:rPr>
              <a:t>对于信息集成平台，大部分学生不知道有这样一个</a:t>
            </a:r>
            <a:r>
              <a:rPr lang="zh-CN" altLang="zh-CN" dirty="0" smtClean="0">
                <a:solidFill>
                  <a:schemeClr val="bg1"/>
                </a:solidFill>
                <a:latin typeface="华文细黑" panose="02010600040101010101" pitchFamily="2" charset="-122"/>
                <a:ea typeface="华文细黑" panose="02010600040101010101" pitchFamily="2" charset="-122"/>
              </a:rPr>
              <a:t>平台</a:t>
            </a:r>
            <a:endParaRPr lang="en-US" altLang="zh-CN" dirty="0" smtClean="0">
              <a:solidFill>
                <a:schemeClr val="bg1"/>
              </a:solidFill>
              <a:latin typeface="华文细黑" panose="02010600040101010101" pitchFamily="2" charset="-122"/>
              <a:ea typeface="华文细黑" panose="02010600040101010101" pitchFamily="2" charset="-122"/>
            </a:endParaRPr>
          </a:p>
          <a:p>
            <a:pPr lvl="0"/>
            <a:endParaRPr lang="zh-CN" altLang="zh-CN" dirty="0">
              <a:solidFill>
                <a:schemeClr val="bg1"/>
              </a:solidFill>
              <a:latin typeface="华文细黑" panose="02010600040101010101" pitchFamily="2" charset="-122"/>
              <a:ea typeface="华文细黑" panose="02010600040101010101" pitchFamily="2" charset="-122"/>
            </a:endParaRPr>
          </a:p>
          <a:p>
            <a:pPr lvl="0"/>
            <a:r>
              <a:rPr lang="zh-CN" altLang="zh-CN" dirty="0">
                <a:solidFill>
                  <a:schemeClr val="bg1"/>
                </a:solidFill>
                <a:latin typeface="华文细黑" panose="02010600040101010101" pitchFamily="2" charset="-122"/>
                <a:ea typeface="华文细黑" panose="02010600040101010101" pitchFamily="2" charset="-122"/>
              </a:rPr>
              <a:t>如果出现信息集成平台，绝大部分学生会关注以获取竞赛信息内容</a:t>
            </a:r>
          </a:p>
          <a:p>
            <a:endParaRPr lang="zh-CN" altLang="en-US" sz="1400" dirty="0"/>
          </a:p>
        </p:txBody>
      </p:sp>
      <p:sp>
        <p:nvSpPr>
          <p:cNvPr id="24" name="圆角矩形 23"/>
          <p:cNvSpPr/>
          <p:nvPr/>
        </p:nvSpPr>
        <p:spPr>
          <a:xfrm>
            <a:off x="941294" y="240890"/>
            <a:ext cx="3359847" cy="17295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767761860"/>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1685</TotalTime>
  <Words>810</Words>
  <Application>Microsoft Office PowerPoint</Application>
  <PresentationFormat>宽屏</PresentationFormat>
  <Paragraphs>207</Paragraphs>
  <Slides>20</Slides>
  <Notes>0</Notes>
  <HiddenSlides>0</HiddenSlides>
  <MMClips>0</MMClips>
  <ScaleCrop>false</ScaleCrop>
  <HeadingPairs>
    <vt:vector size="8" baseType="variant">
      <vt:variant>
        <vt:lpstr>已用的字体</vt:lpstr>
      </vt:variant>
      <vt:variant>
        <vt:i4>11</vt:i4>
      </vt:variant>
      <vt:variant>
        <vt:lpstr>主题</vt:lpstr>
      </vt:variant>
      <vt:variant>
        <vt:i4>1</vt:i4>
      </vt:variant>
      <vt:variant>
        <vt:lpstr>嵌入 OLE 服务器</vt:lpstr>
      </vt:variant>
      <vt:variant>
        <vt:i4>1</vt:i4>
      </vt:variant>
      <vt:variant>
        <vt:lpstr>幻灯片标题</vt:lpstr>
      </vt:variant>
      <vt:variant>
        <vt:i4>20</vt:i4>
      </vt:variant>
    </vt:vector>
  </HeadingPairs>
  <TitlesOfParts>
    <vt:vector size="33" baseType="lpstr">
      <vt:lpstr>Times New Roman</vt:lpstr>
      <vt:lpstr>Arial</vt:lpstr>
      <vt:lpstr>High Tower Text</vt:lpstr>
      <vt:lpstr>CordiaUPC</vt:lpstr>
      <vt:lpstr>方正幼线简体</vt:lpstr>
      <vt:lpstr>宋体</vt:lpstr>
      <vt:lpstr>Calibri Light</vt:lpstr>
      <vt:lpstr>微软雅黑</vt:lpstr>
      <vt:lpstr>Calibri</vt:lpstr>
      <vt:lpstr>Gulim</vt:lpstr>
      <vt:lpstr>华文细黑</vt:lpstr>
      <vt:lpstr>Office 主题</vt:lpstr>
      <vt:lpstr>Visio.Drawing.11</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程泽源</dc:creator>
  <cp:lastModifiedBy>董勇腾</cp:lastModifiedBy>
  <cp:revision>75</cp:revision>
  <dcterms:created xsi:type="dcterms:W3CDTF">2014-02-21T04:13:50Z</dcterms:created>
  <dcterms:modified xsi:type="dcterms:W3CDTF">2015-04-01T12:02:07Z</dcterms:modified>
</cp:coreProperties>
</file>

<file path=docProps/thumbnail.jpeg>
</file>